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10287000" cx="18288000"/>
  <p:notesSz cx="6858000" cy="9144000"/>
  <p:embeddedFontLst>
    <p:embeddedFont>
      <p:font typeface="Play"/>
      <p:regular r:id="rId28"/>
      <p:bold r:id="rId29"/>
    </p:embeddedFont>
    <p:embeddedFont>
      <p:font typeface="Open Sans"/>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2" roundtripDataSignature="AMtx7mhTD/cfZ2zv/uO6ttYZBjQYw9W5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l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Italic.fntdata"/><Relationship Id="rId30" Type="http://schemas.openxmlformats.org/officeDocument/2006/relationships/font" Target="fonts/OpenSans-bold.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3"/>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4"/>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4"/>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1"/>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1"/>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1"/>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2"/>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2"/>
          <p:cNvSpPr/>
          <p:nvPr>
            <p:ph idx="2" type="pic"/>
          </p:nvPr>
        </p:nvSpPr>
        <p:spPr>
          <a:xfrm>
            <a:off x="1792288" y="612775"/>
            <a:ext cx="5486400" cy="4114800"/>
          </a:xfrm>
          <a:prstGeom prst="rect">
            <a:avLst/>
          </a:prstGeom>
          <a:noFill/>
          <a:ln>
            <a:noFill/>
          </a:ln>
        </p:spPr>
      </p:sp>
      <p:sp>
        <p:nvSpPr>
          <p:cNvPr id="64" name="Google Shape;64;p32"/>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21.png"/><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19.png"/><Relationship Id="rId6" Type="http://schemas.openxmlformats.org/officeDocument/2006/relationships/image" Target="../media/image4.png"/><Relationship Id="rId7"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12541309" y="0"/>
            <a:ext cx="5746691" cy="1711780"/>
          </a:xfrm>
          <a:custGeom>
            <a:rect b="b" l="l" r="r" t="t"/>
            <a:pathLst>
              <a:path extrusionOk="0" h="1711780" w="5746691">
                <a:moveTo>
                  <a:pt x="0" y="0"/>
                </a:moveTo>
                <a:lnTo>
                  <a:pt x="5746691" y="0"/>
                </a:lnTo>
                <a:lnTo>
                  <a:pt x="5746691" y="1711780"/>
                </a:lnTo>
                <a:lnTo>
                  <a:pt x="0" y="1711780"/>
                </a:lnTo>
                <a:lnTo>
                  <a:pt x="0" y="0"/>
                </a:lnTo>
                <a:close/>
              </a:path>
            </a:pathLst>
          </a:custGeom>
          <a:blipFill rotWithShape="1">
            <a:blip r:embed="rId3">
              <a:alphaModFix/>
            </a:blip>
            <a:stretch>
              <a:fillRect b="0" l="0" r="0" t="0"/>
            </a:stretch>
          </a:blipFill>
          <a:ln>
            <a:noFill/>
          </a:ln>
        </p:spPr>
      </p:sp>
      <p:sp>
        <p:nvSpPr>
          <p:cNvPr id="85" name="Google Shape;85;p1"/>
          <p:cNvSpPr txBox="1"/>
          <p:nvPr/>
        </p:nvSpPr>
        <p:spPr>
          <a:xfrm>
            <a:off x="945151" y="7834025"/>
            <a:ext cx="7683600" cy="769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5000" u="none" cap="none" strike="noStrike">
                <a:solidFill>
                  <a:srgbClr val="131416"/>
                </a:solidFill>
                <a:latin typeface="Open Sans"/>
                <a:ea typeface="Open Sans"/>
                <a:cs typeface="Open Sans"/>
                <a:sym typeface="Open Sans"/>
              </a:rPr>
              <a:t>Lógica de Sistemas</a:t>
            </a:r>
            <a:endParaRPr/>
          </a:p>
        </p:txBody>
      </p:sp>
      <p:sp>
        <p:nvSpPr>
          <p:cNvPr id="86" name="Google Shape;86;p1"/>
          <p:cNvSpPr txBox="1"/>
          <p:nvPr/>
        </p:nvSpPr>
        <p:spPr>
          <a:xfrm>
            <a:off x="0" y="3355266"/>
            <a:ext cx="17749719" cy="27876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8000" u="none" cap="none" strike="noStrike">
                <a:solidFill>
                  <a:srgbClr val="131416"/>
                </a:solidFill>
                <a:latin typeface="Open Sans"/>
                <a:ea typeface="Open Sans"/>
                <a:cs typeface="Open Sans"/>
                <a:sym typeface="Open Sans"/>
              </a:rPr>
              <a:t>Unidad 1: La creatividad y bloqueos mentales</a:t>
            </a:r>
            <a:endParaRPr/>
          </a:p>
        </p:txBody>
      </p:sp>
      <p:sp>
        <p:nvSpPr>
          <p:cNvPr id="87" name="Google Shape;87;p1"/>
          <p:cNvSpPr txBox="1"/>
          <p:nvPr/>
        </p:nvSpPr>
        <p:spPr>
          <a:xfrm>
            <a:off x="1063303" y="8745251"/>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Escuela de </a:t>
            </a:r>
            <a:r>
              <a:rPr b="1" lang="en-US" sz="2499">
                <a:solidFill>
                  <a:srgbClr val="131416"/>
                </a:solidFill>
                <a:latin typeface="Open Sans"/>
                <a:ea typeface="Open Sans"/>
                <a:cs typeface="Open Sans"/>
                <a:sym typeface="Open Sans"/>
              </a:rPr>
              <a:t>Ingeniería</a:t>
            </a:r>
            <a:r>
              <a:rPr b="1" i="0" lang="en-US" sz="2499" u="none" cap="none" strike="noStrike">
                <a:solidFill>
                  <a:srgbClr val="131416"/>
                </a:solidFill>
                <a:latin typeface="Open Sans"/>
                <a:ea typeface="Open Sans"/>
                <a:cs typeface="Open Sans"/>
                <a:sym typeface="Open Sans"/>
              </a:rPr>
              <a:t> de Ciencias Y Sistemas</a:t>
            </a:r>
            <a:endParaRPr/>
          </a:p>
        </p:txBody>
      </p:sp>
      <p:sp>
        <p:nvSpPr>
          <p:cNvPr id="88" name="Google Shape;88;p1"/>
          <p:cNvSpPr txBox="1"/>
          <p:nvPr/>
        </p:nvSpPr>
        <p:spPr>
          <a:xfrm>
            <a:off x="1028700" y="9210675"/>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Facultad de </a:t>
            </a:r>
            <a:r>
              <a:rPr b="1" lang="en-US" sz="2499">
                <a:solidFill>
                  <a:srgbClr val="131416"/>
                </a:solidFill>
                <a:latin typeface="Open Sans"/>
                <a:ea typeface="Open Sans"/>
                <a:cs typeface="Open Sans"/>
                <a:sym typeface="Open Sans"/>
              </a:rPr>
              <a:t>Ingeniería</a:t>
            </a:r>
            <a:endParaRPr/>
          </a:p>
        </p:txBody>
      </p:sp>
      <p:sp>
        <p:nvSpPr>
          <p:cNvPr id="89" name="Google Shape;89;p1"/>
          <p:cNvSpPr txBox="1"/>
          <p:nvPr/>
        </p:nvSpPr>
        <p:spPr>
          <a:xfrm>
            <a:off x="1028700" y="9585325"/>
            <a:ext cx="6407944" cy="422275"/>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Universidad de San Carlos de Guatemala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0"/>
          <p:cNvSpPr/>
          <p:nvPr/>
        </p:nvSpPr>
        <p:spPr>
          <a:xfrm>
            <a:off x="1653707" y="2118233"/>
            <a:ext cx="6356958" cy="6356958"/>
          </a:xfrm>
          <a:custGeom>
            <a:rect b="b" l="l" r="r" t="t"/>
            <a:pathLst>
              <a:path extrusionOk="0" h="6356958" w="6356958">
                <a:moveTo>
                  <a:pt x="0" y="0"/>
                </a:moveTo>
                <a:lnTo>
                  <a:pt x="6356958" y="0"/>
                </a:lnTo>
                <a:lnTo>
                  <a:pt x="6356958" y="6356958"/>
                </a:lnTo>
                <a:lnTo>
                  <a:pt x="0" y="6356958"/>
                </a:lnTo>
                <a:lnTo>
                  <a:pt x="0" y="0"/>
                </a:lnTo>
                <a:close/>
              </a:path>
            </a:pathLst>
          </a:custGeom>
          <a:blipFill rotWithShape="1">
            <a:blip r:embed="rId3">
              <a:alphaModFix/>
            </a:blip>
            <a:stretch>
              <a:fillRect b="0" l="0" r="0" t="0"/>
            </a:stretch>
          </a:blipFill>
          <a:ln>
            <a:noFill/>
          </a:ln>
        </p:spPr>
      </p:sp>
      <p:sp>
        <p:nvSpPr>
          <p:cNvPr id="177" name="Google Shape;177;p10"/>
          <p:cNvSpPr txBox="1"/>
          <p:nvPr/>
        </p:nvSpPr>
        <p:spPr>
          <a:xfrm>
            <a:off x="1374889" y="644839"/>
            <a:ext cx="13991174" cy="858503"/>
          </a:xfrm>
          <a:prstGeom prst="rect">
            <a:avLst/>
          </a:prstGeom>
          <a:noFill/>
          <a:ln>
            <a:noFill/>
          </a:ln>
        </p:spPr>
        <p:txBody>
          <a:bodyPr anchorCtr="0" anchor="t" bIns="0" lIns="0" spcFirstLastPara="1" rIns="0" wrap="square" tIns="0">
            <a:spAutoFit/>
          </a:bodyPr>
          <a:lstStyle/>
          <a:p>
            <a:pPr indent="0" lvl="0" marL="0" marR="0" rtl="0" algn="l">
              <a:lnSpc>
                <a:spcPct val="112986"/>
              </a:lnSpc>
              <a:spcBef>
                <a:spcPts val="0"/>
              </a:spcBef>
              <a:spcAft>
                <a:spcPts val="0"/>
              </a:spcAft>
              <a:buNone/>
            </a:pPr>
            <a:r>
              <a:rPr b="0" i="0" lang="en-US" sz="5498" u="none" cap="none" strike="noStrike">
                <a:solidFill>
                  <a:srgbClr val="131416"/>
                </a:solidFill>
                <a:latin typeface="Arial"/>
                <a:ea typeface="Arial"/>
                <a:cs typeface="Arial"/>
                <a:sym typeface="Arial"/>
              </a:rPr>
              <a:t>BLOQUEOS MENTALES</a:t>
            </a:r>
            <a:endParaRPr/>
          </a:p>
        </p:txBody>
      </p:sp>
      <p:sp>
        <p:nvSpPr>
          <p:cNvPr id="178" name="Google Shape;178;p10"/>
          <p:cNvSpPr txBox="1"/>
          <p:nvPr/>
        </p:nvSpPr>
        <p:spPr>
          <a:xfrm>
            <a:off x="9627295" y="2235200"/>
            <a:ext cx="7632005" cy="7023100"/>
          </a:xfrm>
          <a:prstGeom prst="rect">
            <a:avLst/>
          </a:prstGeom>
          <a:noFill/>
          <a:ln>
            <a:noFill/>
          </a:ln>
        </p:spPr>
        <p:txBody>
          <a:bodyPr anchorCtr="0" anchor="t" bIns="0" lIns="0" spcFirstLastPara="1" rIns="0" wrap="square" tIns="0">
            <a:spAutoFit/>
          </a:bodyPr>
          <a:lstStyle/>
          <a:p>
            <a:pPr indent="0" lvl="0" marL="0" marR="0" rtl="0" algn="just">
              <a:lnSpc>
                <a:spcPct val="140010"/>
              </a:lnSpc>
              <a:spcBef>
                <a:spcPts val="0"/>
              </a:spcBef>
              <a:spcAft>
                <a:spcPts val="0"/>
              </a:spcAft>
              <a:buNone/>
            </a:pPr>
            <a:r>
              <a:rPr b="0" i="0" lang="en-US" sz="3999" u="none" cap="none" strike="noStrike">
                <a:solidFill>
                  <a:srgbClr val="131416"/>
                </a:solidFill>
                <a:latin typeface="Open Sans"/>
                <a:ea typeface="Open Sans"/>
                <a:cs typeface="Open Sans"/>
                <a:sym typeface="Open Sans"/>
              </a:rPr>
              <a:t>Son barreras cognitivas o emocionales que dificultan el pensamiento claro, impiden percibir correctamente un problema o encontrar soluciones. Pueden originarse por el estrés, el miedo o hábitos rígidos de pensamiento, y limitan nuestra capacidad creativa y resolutiva.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1"/>
          <p:cNvSpPr/>
          <p:nvPr/>
        </p:nvSpPr>
        <p:spPr>
          <a:xfrm>
            <a:off x="8202236" y="2862636"/>
            <a:ext cx="8274644" cy="4882040"/>
          </a:xfrm>
          <a:custGeom>
            <a:rect b="b" l="l" r="r" t="t"/>
            <a:pathLst>
              <a:path extrusionOk="0" h="4882040" w="8274644">
                <a:moveTo>
                  <a:pt x="0" y="0"/>
                </a:moveTo>
                <a:lnTo>
                  <a:pt x="8274643" y="0"/>
                </a:lnTo>
                <a:lnTo>
                  <a:pt x="8274643" y="4882040"/>
                </a:lnTo>
                <a:lnTo>
                  <a:pt x="0" y="4882040"/>
                </a:lnTo>
                <a:lnTo>
                  <a:pt x="0" y="0"/>
                </a:lnTo>
                <a:close/>
              </a:path>
            </a:pathLst>
          </a:custGeom>
          <a:blipFill rotWithShape="1">
            <a:blip r:embed="rId3">
              <a:alphaModFix/>
            </a:blip>
            <a:stretch>
              <a:fillRect b="0" l="0" r="0" t="0"/>
            </a:stretch>
          </a:blipFill>
          <a:ln>
            <a:noFill/>
          </a:ln>
        </p:spPr>
      </p:sp>
      <p:sp>
        <p:nvSpPr>
          <p:cNvPr id="184" name="Google Shape;184;p11"/>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TIPOS DE BLOQUEOS</a:t>
            </a:r>
            <a:endParaRPr/>
          </a:p>
        </p:txBody>
      </p:sp>
      <p:sp>
        <p:nvSpPr>
          <p:cNvPr id="185" name="Google Shape;185;p11"/>
          <p:cNvSpPr txBox="1"/>
          <p:nvPr/>
        </p:nvSpPr>
        <p:spPr>
          <a:xfrm>
            <a:off x="942672" y="3424056"/>
            <a:ext cx="8028233" cy="3692525"/>
          </a:xfrm>
          <a:prstGeom prst="rect">
            <a:avLst/>
          </a:prstGeom>
          <a:noFill/>
          <a:ln>
            <a:noFill/>
          </a:ln>
        </p:spPr>
        <p:txBody>
          <a:bodyPr anchorCtr="0" anchor="t" bIns="0" lIns="0" spcFirstLastPara="1" rIns="0" wrap="square" tIns="0">
            <a:spAutoFit/>
          </a:bodyPr>
          <a:lstStyle/>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perceptivo</a:t>
            </a:r>
            <a:endParaRPr/>
          </a:p>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emocional</a:t>
            </a:r>
            <a:endParaRPr/>
          </a:p>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cultural</a:t>
            </a:r>
            <a:endParaRPr/>
          </a:p>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ambiental</a:t>
            </a:r>
            <a:endParaRPr/>
          </a:p>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intelectual</a:t>
            </a:r>
            <a:endParaRPr/>
          </a:p>
          <a:p>
            <a:pPr indent="-377825" lvl="1" marL="755651" marR="0" rtl="0" algn="just">
              <a:lnSpc>
                <a:spcPct val="140000"/>
              </a:lnSpc>
              <a:spcBef>
                <a:spcPts val="0"/>
              </a:spcBef>
              <a:spcAft>
                <a:spcPts val="0"/>
              </a:spcAft>
              <a:buClr>
                <a:srgbClr val="131416"/>
              </a:buClr>
              <a:buSzPts val="3500"/>
              <a:buFont typeface="Arial"/>
              <a:buChar char="•"/>
            </a:pPr>
            <a:r>
              <a:rPr b="0" i="0" lang="en-US" sz="3500" u="none" cap="none" strike="noStrike">
                <a:solidFill>
                  <a:srgbClr val="131416"/>
                </a:solidFill>
                <a:latin typeface="Open Sans"/>
                <a:ea typeface="Open Sans"/>
                <a:cs typeface="Open Sans"/>
                <a:sym typeface="Open Sans"/>
              </a:rPr>
              <a:t>Bloqueo expresivo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2"/>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EJEMPLOS DE BLOQUEOS MENTALES</a:t>
            </a:r>
            <a:endParaRPr/>
          </a:p>
        </p:txBody>
      </p:sp>
      <p:sp>
        <p:nvSpPr>
          <p:cNvPr id="191" name="Google Shape;191;p12"/>
          <p:cNvSpPr txBox="1"/>
          <p:nvPr/>
        </p:nvSpPr>
        <p:spPr>
          <a:xfrm>
            <a:off x="1028700" y="2354946"/>
            <a:ext cx="4898338" cy="261302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perceptivo:</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Solo se  ve una solución “correcta” al error en el código, ignorando enfoques alternativos porque estás acostumbrado a un solo patrón.</a:t>
            </a:r>
            <a:endParaRPr/>
          </a:p>
        </p:txBody>
      </p:sp>
      <p:sp>
        <p:nvSpPr>
          <p:cNvPr id="192" name="Google Shape;192;p12"/>
          <p:cNvSpPr txBox="1"/>
          <p:nvPr/>
        </p:nvSpPr>
        <p:spPr>
          <a:xfrm>
            <a:off x="6947480" y="2574021"/>
            <a:ext cx="4898338" cy="21748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emocional:</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Tener miedo a equivocarse frente al equipo, lo que impide proponer ideas nuevas en la reunión.</a:t>
            </a:r>
            <a:endParaRPr/>
          </a:p>
        </p:txBody>
      </p:sp>
      <p:sp>
        <p:nvSpPr>
          <p:cNvPr id="193" name="Google Shape;193;p12"/>
          <p:cNvSpPr txBox="1"/>
          <p:nvPr/>
        </p:nvSpPr>
        <p:spPr>
          <a:xfrm>
            <a:off x="12866260" y="2354946"/>
            <a:ext cx="4898338" cy="30511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cultural:</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Creer que en tu rol como estudiante aún no deberías tomar decisiones importantes, por lo que no participas activamente en el diseño del sistema.</a:t>
            </a:r>
            <a:endParaRPr/>
          </a:p>
        </p:txBody>
      </p:sp>
      <p:sp>
        <p:nvSpPr>
          <p:cNvPr id="194" name="Google Shape;194;p12"/>
          <p:cNvSpPr txBox="1"/>
          <p:nvPr/>
        </p:nvSpPr>
        <p:spPr>
          <a:xfrm>
            <a:off x="1028700" y="6478395"/>
            <a:ext cx="4898338" cy="21748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ambiental:</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El ruido en el aula o la presión del tiempo te impide concentrarte para resolver un problema de lógica.</a:t>
            </a:r>
            <a:endParaRPr/>
          </a:p>
        </p:txBody>
      </p:sp>
      <p:sp>
        <p:nvSpPr>
          <p:cNvPr id="195" name="Google Shape;195;p12"/>
          <p:cNvSpPr txBox="1"/>
          <p:nvPr/>
        </p:nvSpPr>
        <p:spPr>
          <a:xfrm>
            <a:off x="6694831" y="6478395"/>
            <a:ext cx="4898338" cy="21748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intelectual:</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Asumir que no eres “bueno” para la programación, así que ni siquiera intentas solucionar un bug sencillo.</a:t>
            </a:r>
            <a:endParaRPr/>
          </a:p>
        </p:txBody>
      </p:sp>
      <p:sp>
        <p:nvSpPr>
          <p:cNvPr id="196" name="Google Shape;196;p12"/>
          <p:cNvSpPr txBox="1"/>
          <p:nvPr/>
        </p:nvSpPr>
        <p:spPr>
          <a:xfrm>
            <a:off x="12866260" y="6478395"/>
            <a:ext cx="4898338" cy="21748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Bloqueo expresivo:</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Tener una buena idea para optimizar un algoritmo, pero no logras explicarla con claridad al equipo.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3"/>
          <p:cNvSpPr/>
          <p:nvPr/>
        </p:nvSpPr>
        <p:spPr>
          <a:xfrm>
            <a:off x="0" y="0"/>
            <a:ext cx="8539985" cy="10287000"/>
          </a:xfrm>
          <a:custGeom>
            <a:rect b="b" l="l" r="r" t="t"/>
            <a:pathLst>
              <a:path extrusionOk="0" h="10287000" w="8539985">
                <a:moveTo>
                  <a:pt x="0" y="0"/>
                </a:moveTo>
                <a:lnTo>
                  <a:pt x="8539985" y="0"/>
                </a:lnTo>
                <a:lnTo>
                  <a:pt x="8539985" y="10287000"/>
                </a:lnTo>
                <a:lnTo>
                  <a:pt x="0" y="10287000"/>
                </a:lnTo>
                <a:lnTo>
                  <a:pt x="0" y="0"/>
                </a:lnTo>
                <a:close/>
              </a:path>
            </a:pathLst>
          </a:custGeom>
          <a:blipFill rotWithShape="1">
            <a:blip r:embed="rId3">
              <a:alphaModFix/>
            </a:blip>
            <a:stretch>
              <a:fillRect b="0" l="-40408" r="-40406" t="0"/>
            </a:stretch>
          </a:blipFill>
          <a:ln>
            <a:noFill/>
          </a:ln>
        </p:spPr>
      </p:sp>
      <p:sp>
        <p:nvSpPr>
          <p:cNvPr id="202" name="Google Shape;202;p13"/>
          <p:cNvSpPr txBox="1"/>
          <p:nvPr/>
        </p:nvSpPr>
        <p:spPr>
          <a:xfrm>
            <a:off x="9144000" y="4249024"/>
            <a:ext cx="7862708" cy="2216150"/>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5000" u="none" cap="none" strike="noStrike">
                <a:solidFill>
                  <a:srgbClr val="131416"/>
                </a:solidFill>
                <a:latin typeface="Arial"/>
                <a:ea typeface="Arial"/>
                <a:cs typeface="Arial"/>
                <a:sym typeface="Arial"/>
              </a:rPr>
              <a:t>PRÁCTICA DE LA CREATIVIDAD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4"/>
          <p:cNvSpPr/>
          <p:nvPr/>
        </p:nvSpPr>
        <p:spPr>
          <a:xfrm>
            <a:off x="1395670" y="2575132"/>
            <a:ext cx="4164398" cy="3206586"/>
          </a:xfrm>
          <a:custGeom>
            <a:rect b="b" l="l" r="r" t="t"/>
            <a:pathLst>
              <a:path extrusionOk="0" h="3206586" w="4164398">
                <a:moveTo>
                  <a:pt x="0" y="0"/>
                </a:moveTo>
                <a:lnTo>
                  <a:pt x="4164398" y="0"/>
                </a:lnTo>
                <a:lnTo>
                  <a:pt x="4164398" y="3206586"/>
                </a:lnTo>
                <a:lnTo>
                  <a:pt x="0" y="3206586"/>
                </a:lnTo>
                <a:lnTo>
                  <a:pt x="0" y="0"/>
                </a:lnTo>
                <a:close/>
              </a:path>
            </a:pathLst>
          </a:custGeom>
          <a:blipFill rotWithShape="1">
            <a:blip r:embed="rId3">
              <a:alphaModFix/>
            </a:blip>
            <a:stretch>
              <a:fillRect b="0" l="0" r="0" t="0"/>
            </a:stretch>
          </a:blipFill>
          <a:ln>
            <a:noFill/>
          </a:ln>
        </p:spPr>
      </p:sp>
      <p:sp>
        <p:nvSpPr>
          <p:cNvPr id="208" name="Google Shape;208;p14"/>
          <p:cNvSpPr/>
          <p:nvPr/>
        </p:nvSpPr>
        <p:spPr>
          <a:xfrm>
            <a:off x="6860933" y="2628866"/>
            <a:ext cx="4732236" cy="3152852"/>
          </a:xfrm>
          <a:custGeom>
            <a:rect b="b" l="l" r="r" t="t"/>
            <a:pathLst>
              <a:path extrusionOk="0" h="3152852" w="4732236">
                <a:moveTo>
                  <a:pt x="0" y="0"/>
                </a:moveTo>
                <a:lnTo>
                  <a:pt x="4732236" y="0"/>
                </a:lnTo>
                <a:lnTo>
                  <a:pt x="4732236" y="3152852"/>
                </a:lnTo>
                <a:lnTo>
                  <a:pt x="0" y="3152852"/>
                </a:lnTo>
                <a:lnTo>
                  <a:pt x="0" y="0"/>
                </a:lnTo>
                <a:close/>
              </a:path>
            </a:pathLst>
          </a:custGeom>
          <a:blipFill rotWithShape="1">
            <a:blip r:embed="rId4">
              <a:alphaModFix/>
            </a:blip>
            <a:stretch>
              <a:fillRect b="0" l="0" r="0" t="0"/>
            </a:stretch>
          </a:blipFill>
          <a:ln>
            <a:noFill/>
          </a:ln>
        </p:spPr>
      </p:sp>
      <p:sp>
        <p:nvSpPr>
          <p:cNvPr id="209" name="Google Shape;209;p14"/>
          <p:cNvSpPr/>
          <p:nvPr/>
        </p:nvSpPr>
        <p:spPr>
          <a:xfrm>
            <a:off x="12819318" y="2869834"/>
            <a:ext cx="4748294" cy="2670916"/>
          </a:xfrm>
          <a:custGeom>
            <a:rect b="b" l="l" r="r" t="t"/>
            <a:pathLst>
              <a:path extrusionOk="0" h="2670916" w="4748294">
                <a:moveTo>
                  <a:pt x="0" y="0"/>
                </a:moveTo>
                <a:lnTo>
                  <a:pt x="4748294" y="0"/>
                </a:lnTo>
                <a:lnTo>
                  <a:pt x="4748294" y="2670916"/>
                </a:lnTo>
                <a:lnTo>
                  <a:pt x="0" y="2670916"/>
                </a:lnTo>
                <a:lnTo>
                  <a:pt x="0" y="0"/>
                </a:lnTo>
                <a:close/>
              </a:path>
            </a:pathLst>
          </a:custGeom>
          <a:blipFill rotWithShape="1">
            <a:blip r:embed="rId5">
              <a:alphaModFix/>
            </a:blip>
            <a:stretch>
              <a:fillRect b="0" l="0" r="0" t="0"/>
            </a:stretch>
          </a:blipFill>
          <a:ln>
            <a:noFill/>
          </a:ln>
        </p:spPr>
      </p:sp>
      <p:sp>
        <p:nvSpPr>
          <p:cNvPr id="210" name="Google Shape;210;p14"/>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TÉCNICAS PARA PRODUCIR IDEAS</a:t>
            </a:r>
            <a:endParaRPr/>
          </a:p>
        </p:txBody>
      </p:sp>
      <p:sp>
        <p:nvSpPr>
          <p:cNvPr id="211" name="Google Shape;211;p14"/>
          <p:cNvSpPr txBox="1"/>
          <p:nvPr/>
        </p:nvSpPr>
        <p:spPr>
          <a:xfrm>
            <a:off x="1028700" y="6207125"/>
            <a:ext cx="4898338" cy="305117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En el desarrollo y análisis de sistemas, generar ideas es clave para diseñar soluciones eficientes y novedosas.</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p:txBody>
      </p:sp>
      <p:sp>
        <p:nvSpPr>
          <p:cNvPr id="212" name="Google Shape;212;p14"/>
          <p:cNvSpPr txBox="1"/>
          <p:nvPr/>
        </p:nvSpPr>
        <p:spPr>
          <a:xfrm>
            <a:off x="6694831" y="6207125"/>
            <a:ext cx="4898338" cy="173672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Técnicas como brainstorming, mapas mentales o SCAMPER ayudan a romper la rutina y explorar alternativas.</a:t>
            </a:r>
            <a:endParaRPr/>
          </a:p>
        </p:txBody>
      </p:sp>
      <p:sp>
        <p:nvSpPr>
          <p:cNvPr id="213" name="Google Shape;213;p14"/>
          <p:cNvSpPr txBox="1"/>
          <p:nvPr/>
        </p:nvSpPr>
        <p:spPr>
          <a:xfrm>
            <a:off x="12669274" y="6207125"/>
            <a:ext cx="4898338" cy="261302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La creatividad no es exclusiva de unos pocos: puede entrenarse y aplicarse, especialmente cuando enfrentamos problemas complejos de software o lógica.</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5"/>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¿QUIÉNES PRODUCEN IDEAS?</a:t>
            </a:r>
            <a:endParaRPr/>
          </a:p>
        </p:txBody>
      </p:sp>
      <p:sp>
        <p:nvSpPr>
          <p:cNvPr id="219" name="Google Shape;219;p15"/>
          <p:cNvSpPr txBox="1"/>
          <p:nvPr/>
        </p:nvSpPr>
        <p:spPr>
          <a:xfrm>
            <a:off x="1338901" y="1908240"/>
            <a:ext cx="16126564" cy="6169025"/>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1. Speculator (Especulador): </a:t>
            </a:r>
            <a:r>
              <a:rPr b="0" i="0" lang="en-US" sz="3500" u="none" cap="none" strike="noStrike">
                <a:solidFill>
                  <a:srgbClr val="131416"/>
                </a:solidFill>
                <a:latin typeface="Open Sans"/>
                <a:ea typeface="Open Sans"/>
                <a:cs typeface="Open Sans"/>
                <a:sym typeface="Open Sans"/>
              </a:rPr>
              <a:t>Persona inquieta, creativa, que busca nuevas combinaciones y mejoras. Es quien innova en lógica, diseño de algoritmos y arquitectura de sistemas.</a:t>
            </a:r>
            <a:endParaRPr/>
          </a:p>
          <a:p>
            <a:pPr indent="0" lvl="0" marL="0" marR="0" rtl="0" algn="just">
              <a:lnSpc>
                <a:spcPct val="140000"/>
              </a:lnSpc>
              <a:spcBef>
                <a:spcPts val="0"/>
              </a:spcBef>
              <a:spcAft>
                <a:spcPts val="0"/>
              </a:spcAft>
              <a:buNone/>
            </a:pPr>
            <a:r>
              <a:t/>
            </a:r>
            <a:endParaRPr b="0" i="0" sz="35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2. Rentier (Accionista): </a:t>
            </a:r>
            <a:r>
              <a:rPr b="0" i="0" lang="en-US" sz="3500" u="none" cap="none" strike="noStrike">
                <a:solidFill>
                  <a:srgbClr val="131416"/>
                </a:solidFill>
                <a:latin typeface="Open Sans"/>
                <a:ea typeface="Open Sans"/>
                <a:cs typeface="Open Sans"/>
                <a:sym typeface="Open Sans"/>
              </a:rPr>
              <a:t>Conservador, rutinario, se adapta al sistema sin buscar cambiarlo.</a:t>
            </a:r>
            <a:endParaRPr/>
          </a:p>
          <a:p>
            <a:pPr indent="0" lvl="0" marL="0" marR="0" rtl="0" algn="just">
              <a:lnSpc>
                <a:spcPct val="140000"/>
              </a:lnSpc>
              <a:spcBef>
                <a:spcPts val="0"/>
              </a:spcBef>
              <a:spcAft>
                <a:spcPts val="0"/>
              </a:spcAft>
              <a:buNone/>
            </a:pPr>
            <a:r>
              <a:t/>
            </a:r>
            <a:endParaRPr b="0" i="0" sz="35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3. </a:t>
            </a:r>
            <a:r>
              <a:rPr b="0" i="0" lang="en-US" sz="3500" u="none" cap="none" strike="noStrike">
                <a:solidFill>
                  <a:srgbClr val="131416"/>
                </a:solidFill>
                <a:latin typeface="Open Sans"/>
                <a:ea typeface="Open Sans"/>
                <a:cs typeface="Open Sans"/>
                <a:sym typeface="Open Sans"/>
              </a:rPr>
              <a:t>Aunque parezcan opuestos, todos podemos desarrollar habilidades especulativas aplicando técnicas creativas al análisis y resolución de problemas en sistemas.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6"/>
          <p:cNvSpPr txBox="1"/>
          <p:nvPr/>
        </p:nvSpPr>
        <p:spPr>
          <a:xfrm>
            <a:off x="1132736" y="1787808"/>
            <a:ext cx="16126564" cy="371475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3000" u="none" cap="none" strike="noStrike">
                <a:solidFill>
                  <a:srgbClr val="131416"/>
                </a:solidFill>
                <a:latin typeface="Open Sans"/>
                <a:ea typeface="Open Sans"/>
                <a:cs typeface="Open Sans"/>
                <a:sym typeface="Open Sans"/>
              </a:rPr>
              <a:t>En la lógica de sistemas, generar ideas no se trata solo de inspiración, sino de entrenar la mente para reconocer relaciones entre conceptos, procesos y estructuras. Las ideas no surgen de la nada, sino de combinar elementos ya conocidos de formas nuevas. Por eso, más allá de memorizar hechos aislados, es clave desarrollar el hábito de ver conexiones, patrones y principios comunes. Este hábito no solo mejora nuestra capacidad de resolver problemas, sino que también nos permite innovar y encontrar soluciones más eficientes dentro del análisis y diseño de sistemas.</a:t>
            </a:r>
            <a:endParaRPr/>
          </a:p>
        </p:txBody>
      </p:sp>
      <p:sp>
        <p:nvSpPr>
          <p:cNvPr id="225" name="Google Shape;225;p16"/>
          <p:cNvSpPr/>
          <p:nvPr/>
        </p:nvSpPr>
        <p:spPr>
          <a:xfrm>
            <a:off x="9775127" y="6016908"/>
            <a:ext cx="4770590" cy="3577942"/>
          </a:xfrm>
          <a:custGeom>
            <a:rect b="b" l="l" r="r" t="t"/>
            <a:pathLst>
              <a:path extrusionOk="0" h="3577942" w="4770590">
                <a:moveTo>
                  <a:pt x="0" y="0"/>
                </a:moveTo>
                <a:lnTo>
                  <a:pt x="4770590" y="0"/>
                </a:lnTo>
                <a:lnTo>
                  <a:pt x="4770590" y="3577942"/>
                </a:lnTo>
                <a:lnTo>
                  <a:pt x="0" y="3577942"/>
                </a:lnTo>
                <a:lnTo>
                  <a:pt x="0" y="0"/>
                </a:lnTo>
                <a:close/>
              </a:path>
            </a:pathLst>
          </a:custGeom>
          <a:blipFill rotWithShape="1">
            <a:blip r:embed="rId3">
              <a:alphaModFix/>
            </a:blip>
            <a:stretch>
              <a:fillRect b="0" l="0" r="0" t="0"/>
            </a:stretch>
          </a:blipFill>
          <a:ln>
            <a:noFill/>
          </a:ln>
        </p:spPr>
      </p:sp>
      <p:sp>
        <p:nvSpPr>
          <p:cNvPr id="226" name="Google Shape;226;p16"/>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COMO HACER MAS EFICIENTE LA MENTE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7"/>
          <p:cNvSpPr/>
          <p:nvPr/>
        </p:nvSpPr>
        <p:spPr>
          <a:xfrm>
            <a:off x="1028700" y="1822768"/>
            <a:ext cx="4520828" cy="8207041"/>
          </a:xfrm>
          <a:custGeom>
            <a:rect b="b" l="l" r="r" t="t"/>
            <a:pathLst>
              <a:path extrusionOk="0" h="8207041" w="4520828">
                <a:moveTo>
                  <a:pt x="0" y="0"/>
                </a:moveTo>
                <a:lnTo>
                  <a:pt x="4520828" y="0"/>
                </a:lnTo>
                <a:lnTo>
                  <a:pt x="4520828" y="8207040"/>
                </a:lnTo>
                <a:lnTo>
                  <a:pt x="0" y="8207040"/>
                </a:lnTo>
                <a:lnTo>
                  <a:pt x="0" y="0"/>
                </a:lnTo>
                <a:close/>
              </a:path>
            </a:pathLst>
          </a:custGeom>
          <a:blipFill rotWithShape="1">
            <a:blip r:embed="rId3">
              <a:alphaModFix/>
            </a:blip>
            <a:stretch>
              <a:fillRect b="0" l="0" r="0" t="0"/>
            </a:stretch>
          </a:blipFill>
          <a:ln>
            <a:noFill/>
          </a:ln>
        </p:spPr>
      </p:sp>
      <p:sp>
        <p:nvSpPr>
          <p:cNvPr id="232" name="Google Shape;232;p17"/>
          <p:cNvSpPr txBox="1"/>
          <p:nvPr/>
        </p:nvSpPr>
        <p:spPr>
          <a:xfrm>
            <a:off x="1028700" y="782003"/>
            <a:ext cx="15884411" cy="10407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MÉTODO PARA HACER MÁS EFICIENTE LA MENTE</a:t>
            </a:r>
            <a:endParaRPr/>
          </a:p>
        </p:txBody>
      </p:sp>
      <p:sp>
        <p:nvSpPr>
          <p:cNvPr id="233" name="Google Shape;233;p17"/>
          <p:cNvSpPr txBox="1"/>
          <p:nvPr/>
        </p:nvSpPr>
        <p:spPr>
          <a:xfrm>
            <a:off x="6672731" y="3493656"/>
            <a:ext cx="8288394" cy="531495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3000" u="none" cap="none" strike="noStrike">
                <a:solidFill>
                  <a:srgbClr val="131416"/>
                </a:solidFill>
                <a:latin typeface="Open Sans"/>
                <a:ea typeface="Open Sans"/>
                <a:cs typeface="Open Sans"/>
                <a:sym typeface="Open Sans"/>
              </a:rPr>
              <a:t>La producción de ideas sigue un método mental preciso, en cinco etapas que deben respetar su secuencia. Este proceso puede desarrollarse y perfeccionarse con práctica consciente.</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8"/>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PASO PARA LA PRODUCCION DE IDEAS</a:t>
            </a:r>
            <a:endParaRPr/>
          </a:p>
        </p:txBody>
      </p:sp>
      <p:sp>
        <p:nvSpPr>
          <p:cNvPr id="239" name="Google Shape;239;p18"/>
          <p:cNvSpPr txBox="1"/>
          <p:nvPr/>
        </p:nvSpPr>
        <p:spPr>
          <a:xfrm>
            <a:off x="651214" y="1567567"/>
            <a:ext cx="16126564" cy="9048750"/>
          </a:xfrm>
          <a:prstGeom prst="rect">
            <a:avLst/>
          </a:prstGeom>
          <a:noFill/>
          <a:ln>
            <a:noFill/>
          </a:ln>
        </p:spPr>
        <p:txBody>
          <a:bodyPr anchorCtr="0" anchor="t" bIns="0" lIns="0" spcFirstLastPara="1" rIns="0" wrap="square" tIns="0">
            <a:spAutoFit/>
          </a:bodyPr>
          <a:lstStyle/>
          <a:p>
            <a:pPr indent="-323850" lvl="1" marL="647700" marR="0" rtl="0" algn="just">
              <a:lnSpc>
                <a:spcPct val="140000"/>
              </a:lnSpc>
              <a:spcBef>
                <a:spcPts val="0"/>
              </a:spcBef>
              <a:spcAft>
                <a:spcPts val="0"/>
              </a:spcAft>
              <a:buClr>
                <a:srgbClr val="131416"/>
              </a:buClr>
              <a:buSzPts val="3000"/>
              <a:buFont typeface="Arial"/>
              <a:buChar char="•"/>
            </a:pPr>
            <a:r>
              <a:rPr b="1" i="0" lang="en-US" sz="3000" u="none" cap="none" strike="noStrike">
                <a:solidFill>
                  <a:srgbClr val="131416"/>
                </a:solidFill>
                <a:latin typeface="Open Sans"/>
                <a:ea typeface="Open Sans"/>
                <a:cs typeface="Open Sans"/>
                <a:sym typeface="Open Sans"/>
              </a:rPr>
              <a:t>Reunir materia prima: </a:t>
            </a:r>
            <a:r>
              <a:rPr b="0" i="0" lang="en-US" sz="3000" u="none" cap="none" strike="noStrike">
                <a:solidFill>
                  <a:srgbClr val="131416"/>
                </a:solidFill>
                <a:latin typeface="Open Sans"/>
                <a:ea typeface="Open Sans"/>
                <a:cs typeface="Open Sans"/>
                <a:sym typeface="Open Sans"/>
              </a:rPr>
              <a:t>Investigar y recopilar datos específicos del problema y conocimientos generales que enriquezcan las ideas.</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323850" lvl="1" marL="647700" marR="0" rtl="0" algn="just">
              <a:lnSpc>
                <a:spcPct val="140000"/>
              </a:lnSpc>
              <a:spcBef>
                <a:spcPts val="0"/>
              </a:spcBef>
              <a:spcAft>
                <a:spcPts val="0"/>
              </a:spcAft>
              <a:buClr>
                <a:srgbClr val="131416"/>
              </a:buClr>
              <a:buSzPts val="3000"/>
              <a:buFont typeface="Arial"/>
              <a:buChar char="•"/>
            </a:pPr>
            <a:r>
              <a:rPr b="0" i="0" lang="en-US" sz="3000" u="none" cap="none" strike="noStrike">
                <a:solidFill>
                  <a:srgbClr val="131416"/>
                </a:solidFill>
                <a:latin typeface="Open Sans"/>
                <a:ea typeface="Open Sans"/>
                <a:cs typeface="Open Sans"/>
                <a:sym typeface="Open Sans"/>
              </a:rPr>
              <a:t> </a:t>
            </a:r>
            <a:r>
              <a:rPr b="1" i="0" lang="en-US" sz="3000" u="none" cap="none" strike="noStrike">
                <a:solidFill>
                  <a:srgbClr val="131416"/>
                </a:solidFill>
                <a:latin typeface="Open Sans"/>
                <a:ea typeface="Open Sans"/>
                <a:cs typeface="Open Sans"/>
                <a:sym typeface="Open Sans"/>
              </a:rPr>
              <a:t>El Proceso Digestivo de la Mente: </a:t>
            </a:r>
            <a:r>
              <a:rPr b="0" i="0" lang="en-US" sz="3000" u="none" cap="none" strike="noStrike">
                <a:solidFill>
                  <a:srgbClr val="131416"/>
                </a:solidFill>
                <a:latin typeface="Open Sans"/>
                <a:ea typeface="Open Sans"/>
                <a:cs typeface="Open Sans"/>
                <a:sym typeface="Open Sans"/>
              </a:rPr>
              <a:t>Reflexionar, analizar y relacionar la información. Es el momento de explorar conexiones y posibles soluciones.</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323850" lvl="1" marL="647700" marR="0" rtl="0" algn="just">
              <a:lnSpc>
                <a:spcPct val="140000"/>
              </a:lnSpc>
              <a:spcBef>
                <a:spcPts val="0"/>
              </a:spcBef>
              <a:spcAft>
                <a:spcPts val="0"/>
              </a:spcAft>
              <a:buClr>
                <a:srgbClr val="131416"/>
              </a:buClr>
              <a:buSzPts val="3000"/>
              <a:buFont typeface="Arial"/>
              <a:buChar char="•"/>
            </a:pPr>
            <a:r>
              <a:rPr b="1" i="0" lang="en-US" sz="3000" u="none" cap="none" strike="noStrike">
                <a:solidFill>
                  <a:srgbClr val="131416"/>
                </a:solidFill>
                <a:latin typeface="Open Sans"/>
                <a:ea typeface="Open Sans"/>
                <a:cs typeface="Open Sans"/>
                <a:sym typeface="Open Sans"/>
              </a:rPr>
              <a:t>Relajarse:</a:t>
            </a:r>
            <a:r>
              <a:rPr b="0" i="0" lang="en-US" sz="3000" u="none" cap="none" strike="noStrike">
                <a:solidFill>
                  <a:srgbClr val="131416"/>
                </a:solidFill>
                <a:latin typeface="Open Sans"/>
                <a:ea typeface="Open Sans"/>
                <a:cs typeface="Open Sans"/>
                <a:sym typeface="Open Sans"/>
              </a:rPr>
              <a:t> Alejar la mente del problema. Esta pausa activa el subconsciente y prepara el terreno para que surja la idea.</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323850" lvl="1" marL="647700" marR="0" rtl="0" algn="just">
              <a:lnSpc>
                <a:spcPct val="140000"/>
              </a:lnSpc>
              <a:spcBef>
                <a:spcPts val="0"/>
              </a:spcBef>
              <a:spcAft>
                <a:spcPts val="0"/>
              </a:spcAft>
              <a:buClr>
                <a:srgbClr val="131416"/>
              </a:buClr>
              <a:buSzPts val="3000"/>
              <a:buFont typeface="Arial"/>
              <a:buChar char="•"/>
            </a:pPr>
            <a:r>
              <a:rPr b="0" i="0" lang="en-US" sz="3000" u="none" cap="none" strike="noStrike">
                <a:solidFill>
                  <a:srgbClr val="131416"/>
                </a:solidFill>
                <a:latin typeface="Open Sans"/>
                <a:ea typeface="Open Sans"/>
                <a:cs typeface="Open Sans"/>
                <a:sym typeface="Open Sans"/>
              </a:rPr>
              <a:t> </a:t>
            </a:r>
            <a:r>
              <a:rPr b="1" i="0" lang="en-US" sz="3000" u="none" cap="none" strike="noStrike">
                <a:solidFill>
                  <a:srgbClr val="131416"/>
                </a:solidFill>
                <a:latin typeface="Open Sans"/>
                <a:ea typeface="Open Sans"/>
                <a:cs typeface="Open Sans"/>
                <a:sym typeface="Open Sans"/>
              </a:rPr>
              <a:t>Producción de Ideas:</a:t>
            </a:r>
            <a:r>
              <a:rPr b="0" i="0" lang="en-US" sz="3000" u="none" cap="none" strike="noStrike">
                <a:solidFill>
                  <a:srgbClr val="131416"/>
                </a:solidFill>
                <a:latin typeface="Open Sans"/>
                <a:ea typeface="Open Sans"/>
                <a:cs typeface="Open Sans"/>
                <a:sym typeface="Open Sans"/>
              </a:rPr>
              <a:t> La solución comienza a manifestarse de forma espontánea, producto del trabajo previo y del reposo mental. Es una respuesta que surge cuando el subconsciente ha procesado la información de forma integrada.</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323850" lvl="1" marL="647700" marR="0" rtl="0" algn="just">
              <a:lnSpc>
                <a:spcPct val="140000"/>
              </a:lnSpc>
              <a:spcBef>
                <a:spcPts val="0"/>
              </a:spcBef>
              <a:spcAft>
                <a:spcPts val="0"/>
              </a:spcAft>
              <a:buClr>
                <a:srgbClr val="131416"/>
              </a:buClr>
              <a:buSzPts val="3000"/>
              <a:buFont typeface="Arial"/>
              <a:buChar char="•"/>
            </a:pPr>
            <a:r>
              <a:rPr b="0" i="0" lang="en-US" sz="3000" u="none" cap="none" strike="noStrike">
                <a:solidFill>
                  <a:srgbClr val="131416"/>
                </a:solidFill>
                <a:latin typeface="Open Sans"/>
                <a:ea typeface="Open Sans"/>
                <a:cs typeface="Open Sans"/>
                <a:sym typeface="Open Sans"/>
              </a:rPr>
              <a:t> </a:t>
            </a:r>
            <a:r>
              <a:rPr b="1" i="0" lang="en-US" sz="3000" u="none" cap="none" strike="noStrike">
                <a:solidFill>
                  <a:srgbClr val="131416"/>
                </a:solidFill>
                <a:latin typeface="Open Sans"/>
                <a:ea typeface="Open Sans"/>
                <a:cs typeface="Open Sans"/>
                <a:sym typeface="Open Sans"/>
              </a:rPr>
              <a:t>Etapa Final:</a:t>
            </a:r>
            <a:r>
              <a:rPr b="0" i="0" lang="en-US" sz="3000" u="none" cap="none" strike="noStrike">
                <a:solidFill>
                  <a:srgbClr val="131416"/>
                </a:solidFill>
                <a:latin typeface="Open Sans"/>
                <a:ea typeface="Open Sans"/>
                <a:cs typeface="Open Sans"/>
                <a:sym typeface="Open Sans"/>
              </a:rPr>
              <a:t> Poner a prueba la idea en la realidad. Es posible que necesite ajustes, pero ya tienes un punto de partida concreto.</a:t>
            </a:r>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a:p>
            <a:pPr indent="0" lvl="0" marL="0" marR="0" rtl="0" algn="just">
              <a:lnSpc>
                <a:spcPct val="140000"/>
              </a:lnSpc>
              <a:spcBef>
                <a:spcPts val="0"/>
              </a:spcBef>
              <a:spcAft>
                <a:spcPts val="0"/>
              </a:spcAft>
              <a:buNone/>
            </a:pPr>
            <a:r>
              <a:t/>
            </a:r>
            <a:endParaRPr b="0" i="0" sz="3000" u="none" cap="none" strike="noStrike">
              <a:solidFill>
                <a:srgbClr val="131416"/>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9"/>
          <p:cNvSpPr txBox="1"/>
          <p:nvPr/>
        </p:nvSpPr>
        <p:spPr>
          <a:xfrm>
            <a:off x="852333" y="834551"/>
            <a:ext cx="16406967" cy="1688973"/>
          </a:xfrm>
          <a:prstGeom prst="rect">
            <a:avLst/>
          </a:prstGeom>
          <a:noFill/>
          <a:ln>
            <a:noFill/>
          </a:ln>
        </p:spPr>
        <p:txBody>
          <a:bodyPr anchorCtr="0" anchor="t" bIns="0" lIns="0" spcFirstLastPara="1" rIns="0" wrap="square" tIns="0">
            <a:spAutoFit/>
          </a:bodyPr>
          <a:lstStyle/>
          <a:p>
            <a:pPr indent="0" lvl="0" marL="0" marR="0" rtl="0" algn="ctr">
              <a:lnSpc>
                <a:spcPct val="112977"/>
              </a:lnSpc>
              <a:spcBef>
                <a:spcPts val="0"/>
              </a:spcBef>
              <a:spcAft>
                <a:spcPts val="0"/>
              </a:spcAft>
              <a:buNone/>
            </a:pPr>
            <a:r>
              <a:rPr b="0" i="0" lang="en-US" sz="4500" u="none" cap="none" strike="noStrike">
                <a:solidFill>
                  <a:srgbClr val="131416"/>
                </a:solidFill>
                <a:latin typeface="Arial"/>
                <a:ea typeface="Arial"/>
                <a:cs typeface="Arial"/>
                <a:sym typeface="Arial"/>
              </a:rPr>
              <a:t>CONCEPTOS CLAVE APRENDIDOS </a:t>
            </a:r>
            <a:endParaRPr/>
          </a:p>
          <a:p>
            <a:pPr indent="0" lvl="0" marL="0" marR="0" rtl="0" algn="ctr">
              <a:lnSpc>
                <a:spcPct val="173266"/>
              </a:lnSpc>
              <a:spcBef>
                <a:spcPts val="0"/>
              </a:spcBef>
              <a:spcAft>
                <a:spcPts val="0"/>
              </a:spcAft>
              <a:buNone/>
            </a:pPr>
            <a:r>
              <a:t/>
            </a:r>
            <a:endParaRPr b="0" i="0" sz="4500" u="none" cap="none" strike="noStrike">
              <a:solidFill>
                <a:srgbClr val="131416"/>
              </a:solidFill>
              <a:latin typeface="Arial"/>
              <a:ea typeface="Arial"/>
              <a:cs typeface="Arial"/>
              <a:sym typeface="Arial"/>
            </a:endParaRPr>
          </a:p>
        </p:txBody>
      </p:sp>
      <p:sp>
        <p:nvSpPr>
          <p:cNvPr id="245" name="Google Shape;245;p19"/>
          <p:cNvSpPr txBox="1"/>
          <p:nvPr/>
        </p:nvSpPr>
        <p:spPr>
          <a:xfrm>
            <a:off x="1605703" y="1954077"/>
            <a:ext cx="14900226" cy="7720924"/>
          </a:xfrm>
          <a:prstGeom prst="rect">
            <a:avLst/>
          </a:prstGeom>
          <a:noFill/>
          <a:ln>
            <a:noFill/>
          </a:ln>
        </p:spPr>
        <p:txBody>
          <a:bodyPr anchorCtr="0" anchor="t" bIns="0" lIns="0" spcFirstLastPara="1" rIns="0" wrap="square" tIns="0">
            <a:spAutoFit/>
          </a:bodyPr>
          <a:lstStyle/>
          <a:p>
            <a:pPr indent="-340217" lvl="1" marL="680435" marR="0" rtl="0" algn="l">
              <a:lnSpc>
                <a:spcPct val="140019"/>
              </a:lnSpc>
              <a:spcBef>
                <a:spcPts val="0"/>
              </a:spcBef>
              <a:spcAft>
                <a:spcPts val="0"/>
              </a:spcAft>
              <a:buClr>
                <a:srgbClr val="131416"/>
              </a:buClr>
              <a:buSzPts val="3151"/>
              <a:buFont typeface="Arial"/>
              <a:buChar char="•"/>
            </a:pPr>
            <a:r>
              <a:rPr b="1" i="0" lang="en-US" sz="3151" u="none" cap="none" strike="noStrike">
                <a:solidFill>
                  <a:srgbClr val="131416"/>
                </a:solidFill>
                <a:latin typeface="Arial"/>
                <a:ea typeface="Arial"/>
                <a:cs typeface="Arial"/>
                <a:sym typeface="Arial"/>
              </a:rPr>
              <a:t>Creatividad: </a:t>
            </a:r>
            <a:r>
              <a:rPr b="0" i="0" lang="en-US" sz="3151" u="none" cap="none" strike="noStrike">
                <a:solidFill>
                  <a:srgbClr val="131416"/>
                </a:solidFill>
                <a:latin typeface="Arial"/>
                <a:ea typeface="Arial"/>
                <a:cs typeface="Arial"/>
                <a:sym typeface="Arial"/>
              </a:rPr>
              <a:t>Capacidad de generar ideas nuevas y útiles.</a:t>
            </a:r>
            <a:endParaRPr/>
          </a:p>
          <a:p>
            <a:pPr indent="-340217" lvl="1" marL="680435" marR="0" rtl="0" algn="l">
              <a:lnSpc>
                <a:spcPct val="140019"/>
              </a:lnSpc>
              <a:spcBef>
                <a:spcPts val="0"/>
              </a:spcBef>
              <a:spcAft>
                <a:spcPts val="0"/>
              </a:spcAft>
              <a:buClr>
                <a:srgbClr val="131416"/>
              </a:buClr>
              <a:buSzPts val="3151"/>
              <a:buFont typeface="Arial"/>
              <a:buChar char="•"/>
            </a:pPr>
            <a:r>
              <a:rPr b="1" i="0" lang="en-US" sz="3151" u="none" cap="none" strike="noStrike">
                <a:solidFill>
                  <a:srgbClr val="131416"/>
                </a:solidFill>
                <a:latin typeface="Arial"/>
                <a:ea typeface="Arial"/>
                <a:cs typeface="Arial"/>
                <a:sym typeface="Arial"/>
              </a:rPr>
              <a:t>Resolución de problemas:</a:t>
            </a:r>
            <a:r>
              <a:rPr b="0" i="0" lang="en-US" sz="3151" u="none" cap="none" strike="noStrike">
                <a:solidFill>
                  <a:srgbClr val="131416"/>
                </a:solidFill>
                <a:latin typeface="Arial"/>
                <a:ea typeface="Arial"/>
                <a:cs typeface="Arial"/>
                <a:sym typeface="Arial"/>
              </a:rPr>
              <a:t> Proceso estructurado para enfrentar y solucionar desafíos.</a:t>
            </a:r>
            <a:endParaRPr/>
          </a:p>
          <a:p>
            <a:pPr indent="-340217" lvl="1" marL="680435" marR="0" rtl="0" algn="l">
              <a:lnSpc>
                <a:spcPct val="140019"/>
              </a:lnSpc>
              <a:spcBef>
                <a:spcPts val="0"/>
              </a:spcBef>
              <a:spcAft>
                <a:spcPts val="0"/>
              </a:spcAft>
              <a:buClr>
                <a:srgbClr val="131416"/>
              </a:buClr>
              <a:buSzPts val="3151"/>
              <a:buFont typeface="Arial"/>
              <a:buChar char="•"/>
            </a:pPr>
            <a:r>
              <a:rPr b="1" i="0" lang="en-US" sz="3151" u="none" cap="none" strike="noStrike">
                <a:solidFill>
                  <a:srgbClr val="131416"/>
                </a:solidFill>
                <a:latin typeface="Arial"/>
                <a:ea typeface="Arial"/>
                <a:cs typeface="Arial"/>
                <a:sym typeface="Arial"/>
              </a:rPr>
              <a:t>Producción de ideas:</a:t>
            </a:r>
            <a:r>
              <a:rPr b="0" i="0" lang="en-US" sz="3151" u="none" cap="none" strike="noStrike">
                <a:solidFill>
                  <a:srgbClr val="131416"/>
                </a:solidFill>
                <a:latin typeface="Arial"/>
                <a:ea typeface="Arial"/>
                <a:cs typeface="Arial"/>
                <a:sym typeface="Arial"/>
              </a:rPr>
              <a:t> Combinación de elementos previos para generar soluciones.</a:t>
            </a:r>
            <a:endParaRPr/>
          </a:p>
          <a:p>
            <a:pPr indent="-340217" lvl="1" marL="680435" marR="0" rtl="0" algn="l">
              <a:lnSpc>
                <a:spcPct val="140019"/>
              </a:lnSpc>
              <a:spcBef>
                <a:spcPts val="0"/>
              </a:spcBef>
              <a:spcAft>
                <a:spcPts val="0"/>
              </a:spcAft>
              <a:buClr>
                <a:srgbClr val="131416"/>
              </a:buClr>
              <a:buSzPts val="3151"/>
              <a:buFont typeface="Arial"/>
              <a:buChar char="•"/>
            </a:pPr>
            <a:r>
              <a:rPr b="1" i="0" lang="en-US" sz="3151" u="none" cap="none" strike="noStrike">
                <a:solidFill>
                  <a:srgbClr val="131416"/>
                </a:solidFill>
                <a:latin typeface="Arial"/>
                <a:ea typeface="Arial"/>
                <a:cs typeface="Arial"/>
                <a:sym typeface="Arial"/>
              </a:rPr>
              <a:t>Bloqueos mentales</a:t>
            </a:r>
            <a:r>
              <a:rPr b="0" i="0" lang="en-US" sz="3151" u="none" cap="none" strike="noStrike">
                <a:solidFill>
                  <a:srgbClr val="131416"/>
                </a:solidFill>
                <a:latin typeface="Arial"/>
                <a:ea typeface="Arial"/>
                <a:cs typeface="Arial"/>
                <a:sym typeface="Arial"/>
              </a:rPr>
              <a:t>: Barreras internas que dificultan pensar con claridad o innovar.</a:t>
            </a:r>
            <a:endParaRPr/>
          </a:p>
          <a:p>
            <a:pPr indent="-340217" lvl="1" marL="680435" marR="0" rtl="0" algn="l">
              <a:lnSpc>
                <a:spcPct val="140019"/>
              </a:lnSpc>
              <a:spcBef>
                <a:spcPts val="0"/>
              </a:spcBef>
              <a:spcAft>
                <a:spcPts val="0"/>
              </a:spcAft>
              <a:buClr>
                <a:srgbClr val="131416"/>
              </a:buClr>
              <a:buSzPts val="3151"/>
              <a:buFont typeface="Arial"/>
              <a:buChar char="•"/>
            </a:pPr>
            <a:r>
              <a:rPr b="1" i="0" lang="en-US" sz="3151" u="none" cap="none" strike="noStrike">
                <a:solidFill>
                  <a:srgbClr val="131416"/>
                </a:solidFill>
                <a:latin typeface="Arial"/>
                <a:ea typeface="Arial"/>
                <a:cs typeface="Arial"/>
                <a:sym typeface="Arial"/>
              </a:rPr>
              <a:t>Etapas para generar ideas:</a:t>
            </a:r>
            <a:endParaRPr/>
          </a:p>
          <a:p>
            <a:pPr indent="-453623" lvl="2" marL="1360870" marR="0" rtl="0" algn="l">
              <a:lnSpc>
                <a:spcPct val="140019"/>
              </a:lnSpc>
              <a:spcBef>
                <a:spcPts val="0"/>
              </a:spcBef>
              <a:spcAft>
                <a:spcPts val="0"/>
              </a:spcAft>
              <a:buClr>
                <a:srgbClr val="131416"/>
              </a:buClr>
              <a:buSzPts val="3151"/>
              <a:buFont typeface="Arial"/>
              <a:buChar char="⚬"/>
            </a:pPr>
            <a:r>
              <a:rPr b="0" i="0" lang="en-US" sz="3151" u="none" cap="none" strike="noStrike">
                <a:solidFill>
                  <a:srgbClr val="131416"/>
                </a:solidFill>
                <a:latin typeface="Arial"/>
                <a:ea typeface="Arial"/>
                <a:cs typeface="Arial"/>
                <a:sym typeface="Arial"/>
              </a:rPr>
              <a:t>Reunir materia prima</a:t>
            </a:r>
            <a:endParaRPr/>
          </a:p>
          <a:p>
            <a:pPr indent="-453623" lvl="2" marL="1360870" marR="0" rtl="0" algn="l">
              <a:lnSpc>
                <a:spcPct val="140019"/>
              </a:lnSpc>
              <a:spcBef>
                <a:spcPts val="0"/>
              </a:spcBef>
              <a:spcAft>
                <a:spcPts val="0"/>
              </a:spcAft>
              <a:buClr>
                <a:srgbClr val="131416"/>
              </a:buClr>
              <a:buSzPts val="3151"/>
              <a:buFont typeface="Arial"/>
              <a:buChar char="⚬"/>
            </a:pPr>
            <a:r>
              <a:rPr b="0" i="0" lang="en-US" sz="3151" u="none" cap="none" strike="noStrike">
                <a:solidFill>
                  <a:srgbClr val="131416"/>
                </a:solidFill>
                <a:latin typeface="Arial"/>
                <a:ea typeface="Arial"/>
                <a:cs typeface="Arial"/>
                <a:sym typeface="Arial"/>
              </a:rPr>
              <a:t>El Proceso Digestivo de la Mente</a:t>
            </a:r>
            <a:endParaRPr/>
          </a:p>
          <a:p>
            <a:pPr indent="-453623" lvl="2" marL="1360870" marR="0" rtl="0" algn="l">
              <a:lnSpc>
                <a:spcPct val="140019"/>
              </a:lnSpc>
              <a:spcBef>
                <a:spcPts val="0"/>
              </a:spcBef>
              <a:spcAft>
                <a:spcPts val="0"/>
              </a:spcAft>
              <a:buClr>
                <a:srgbClr val="131416"/>
              </a:buClr>
              <a:buSzPts val="3151"/>
              <a:buFont typeface="Arial"/>
              <a:buChar char="⚬"/>
            </a:pPr>
            <a:r>
              <a:rPr b="0" i="0" lang="en-US" sz="3151" u="none" cap="none" strike="noStrike">
                <a:solidFill>
                  <a:srgbClr val="131416"/>
                </a:solidFill>
                <a:latin typeface="Arial"/>
                <a:ea typeface="Arial"/>
                <a:cs typeface="Arial"/>
                <a:sym typeface="Arial"/>
              </a:rPr>
              <a:t>Relajación</a:t>
            </a:r>
            <a:endParaRPr/>
          </a:p>
          <a:p>
            <a:pPr indent="-453623" lvl="2" marL="1360870" marR="0" rtl="0" algn="l">
              <a:lnSpc>
                <a:spcPct val="140019"/>
              </a:lnSpc>
              <a:spcBef>
                <a:spcPts val="0"/>
              </a:spcBef>
              <a:spcAft>
                <a:spcPts val="0"/>
              </a:spcAft>
              <a:buClr>
                <a:srgbClr val="131416"/>
              </a:buClr>
              <a:buSzPts val="3151"/>
              <a:buFont typeface="Arial"/>
              <a:buChar char="⚬"/>
            </a:pPr>
            <a:r>
              <a:rPr b="0" i="0" lang="en-US" sz="3151" u="none" cap="none" strike="noStrike">
                <a:solidFill>
                  <a:srgbClr val="131416"/>
                </a:solidFill>
                <a:latin typeface="Arial"/>
                <a:ea typeface="Arial"/>
                <a:cs typeface="Arial"/>
                <a:sym typeface="Arial"/>
              </a:rPr>
              <a:t>Producción de Ideas</a:t>
            </a:r>
            <a:endParaRPr/>
          </a:p>
          <a:p>
            <a:pPr indent="-453623" lvl="2" marL="1360870" marR="0" rtl="0" algn="l">
              <a:lnSpc>
                <a:spcPct val="140019"/>
              </a:lnSpc>
              <a:spcBef>
                <a:spcPts val="0"/>
              </a:spcBef>
              <a:spcAft>
                <a:spcPts val="0"/>
              </a:spcAft>
              <a:buClr>
                <a:srgbClr val="131416"/>
              </a:buClr>
              <a:buSzPts val="3151"/>
              <a:buFont typeface="Arial"/>
              <a:buChar char="⚬"/>
            </a:pPr>
            <a:r>
              <a:rPr b="0" i="0" lang="en-US" sz="3151" u="none" cap="none" strike="noStrike">
                <a:solidFill>
                  <a:srgbClr val="131416"/>
                </a:solidFill>
                <a:latin typeface="Arial"/>
                <a:ea typeface="Arial"/>
                <a:cs typeface="Arial"/>
                <a:sym typeface="Arial"/>
              </a:rPr>
              <a:t>Etapa Final:</a:t>
            </a:r>
            <a:endParaRPr/>
          </a:p>
          <a:p>
            <a:pPr indent="0" lvl="0" marL="0" marR="0" rtl="0" algn="l">
              <a:lnSpc>
                <a:spcPct val="140019"/>
              </a:lnSpc>
              <a:spcBef>
                <a:spcPts val="0"/>
              </a:spcBef>
              <a:spcAft>
                <a:spcPts val="0"/>
              </a:spcAft>
              <a:buNone/>
            </a:pPr>
            <a:r>
              <a:t/>
            </a:r>
            <a:endParaRPr b="0" i="0" sz="3151" u="none" cap="none" strike="noStrike">
              <a:solidFill>
                <a:srgbClr val="13141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grpSp>
        <p:nvGrpSpPr>
          <p:cNvPr id="94" name="Google Shape;94;p2"/>
          <p:cNvGrpSpPr/>
          <p:nvPr/>
        </p:nvGrpSpPr>
        <p:grpSpPr>
          <a:xfrm>
            <a:off x="1105333" y="4503307"/>
            <a:ext cx="4613551" cy="845385"/>
            <a:chOff x="0" y="-76200"/>
            <a:chExt cx="1964221" cy="359923"/>
          </a:xfrm>
        </p:grpSpPr>
        <p:sp>
          <p:nvSpPr>
            <p:cNvPr id="95" name="Google Shape;95;p2"/>
            <p:cNvSpPr/>
            <p:nvPr/>
          </p:nvSpPr>
          <p:spPr>
            <a:xfrm>
              <a:off x="0" y="0"/>
              <a:ext cx="1964221" cy="283723"/>
            </a:xfrm>
            <a:custGeom>
              <a:rect b="b" l="l" r="r" t="t"/>
              <a:pathLst>
                <a:path extrusionOk="0" h="283723" w="1964221">
                  <a:moveTo>
                    <a:pt x="1761021" y="0"/>
                  </a:moveTo>
                  <a:lnTo>
                    <a:pt x="0" y="0"/>
                  </a:lnTo>
                  <a:lnTo>
                    <a:pt x="0" y="283723"/>
                  </a:lnTo>
                  <a:lnTo>
                    <a:pt x="1761021" y="283723"/>
                  </a:lnTo>
                  <a:lnTo>
                    <a:pt x="1964221" y="141862"/>
                  </a:lnTo>
                  <a:lnTo>
                    <a:pt x="1761021" y="0"/>
                  </a:lnTo>
                  <a:close/>
                </a:path>
              </a:pathLst>
            </a:custGeom>
            <a:solidFill>
              <a:srgbClr val="FFFFFF"/>
            </a:solidFill>
            <a:ln>
              <a:noFill/>
            </a:ln>
          </p:spPr>
        </p:sp>
        <p:sp>
          <p:nvSpPr>
            <p:cNvPr id="96" name="Google Shape;96;p2"/>
            <p:cNvSpPr txBox="1"/>
            <p:nvPr/>
          </p:nvSpPr>
          <p:spPr>
            <a:xfrm>
              <a:off x="0" y="-76200"/>
              <a:ext cx="1849921" cy="359923"/>
            </a:xfrm>
            <a:prstGeom prst="rect">
              <a:avLst/>
            </a:prstGeom>
            <a:noFill/>
            <a:ln>
              <a:noFill/>
            </a:ln>
          </p:spPr>
          <p:txBody>
            <a:bodyPr anchorCtr="0" anchor="ctr" bIns="50800" lIns="50800" spcFirstLastPara="1" rIns="50800" wrap="square" tIns="50800">
              <a:noAutofit/>
            </a:bodyPr>
            <a:lstStyle/>
            <a:p>
              <a:pPr indent="0" lvl="0" marL="0" marR="0" rtl="0" algn="ctr">
                <a:lnSpc>
                  <a:spcPct val="148017"/>
                </a:lnSpc>
                <a:spcBef>
                  <a:spcPts val="0"/>
                </a:spcBef>
                <a:spcAft>
                  <a:spcPts val="0"/>
                </a:spcAft>
                <a:buNone/>
              </a:pPr>
              <a:r>
                <a:rPr b="0" i="0" lang="en-US" sz="2799" u="none" cap="none" strike="noStrike">
                  <a:solidFill>
                    <a:srgbClr val="000000"/>
                  </a:solidFill>
                  <a:latin typeface="Arial"/>
                  <a:ea typeface="Arial"/>
                  <a:cs typeface="Arial"/>
                  <a:sym typeface="Arial"/>
                </a:rPr>
                <a:t>Asignación A DTT</a:t>
              </a:r>
              <a:endParaRPr/>
            </a:p>
          </p:txBody>
        </p:sp>
      </p:grpSp>
      <p:sp>
        <p:nvSpPr>
          <p:cNvPr id="97" name="Google Shape;97;p2"/>
          <p:cNvSpPr/>
          <p:nvPr/>
        </p:nvSpPr>
        <p:spPr>
          <a:xfrm>
            <a:off x="878654" y="4740441"/>
            <a:ext cx="453358" cy="550094"/>
          </a:xfrm>
          <a:custGeom>
            <a:rect b="b" l="l" r="r" t="t"/>
            <a:pathLst>
              <a:path extrusionOk="0" h="550094" w="453358">
                <a:moveTo>
                  <a:pt x="0" y="0"/>
                </a:moveTo>
                <a:lnTo>
                  <a:pt x="453359" y="0"/>
                </a:lnTo>
                <a:lnTo>
                  <a:pt x="453359" y="550094"/>
                </a:lnTo>
                <a:lnTo>
                  <a:pt x="0" y="550094"/>
                </a:lnTo>
                <a:lnTo>
                  <a:pt x="0" y="0"/>
                </a:lnTo>
                <a:close/>
              </a:path>
            </a:pathLst>
          </a:custGeom>
          <a:blipFill rotWithShape="1">
            <a:blip r:embed="rId3">
              <a:alphaModFix/>
            </a:blip>
            <a:stretch>
              <a:fillRect b="0" l="0" r="0" t="0"/>
            </a:stretch>
          </a:blipFill>
          <a:ln>
            <a:noFill/>
          </a:ln>
        </p:spPr>
      </p:sp>
      <p:grpSp>
        <p:nvGrpSpPr>
          <p:cNvPr id="98" name="Google Shape;98;p2"/>
          <p:cNvGrpSpPr/>
          <p:nvPr/>
        </p:nvGrpSpPr>
        <p:grpSpPr>
          <a:xfrm>
            <a:off x="1866989" y="3013983"/>
            <a:ext cx="4115190" cy="1556484"/>
            <a:chOff x="0" y="-76200"/>
            <a:chExt cx="1083836" cy="409938"/>
          </a:xfrm>
        </p:grpSpPr>
        <p:sp>
          <p:nvSpPr>
            <p:cNvPr id="99" name="Google Shape;99;p2"/>
            <p:cNvSpPr/>
            <p:nvPr/>
          </p:nvSpPr>
          <p:spPr>
            <a:xfrm>
              <a:off x="0" y="0"/>
              <a:ext cx="1083836" cy="333738"/>
            </a:xfrm>
            <a:custGeom>
              <a:rect b="b" l="l" r="r" t="t"/>
              <a:pathLst>
                <a:path extrusionOk="0" h="333738" w="1083836">
                  <a:moveTo>
                    <a:pt x="880636" y="0"/>
                  </a:moveTo>
                  <a:lnTo>
                    <a:pt x="0" y="0"/>
                  </a:lnTo>
                  <a:lnTo>
                    <a:pt x="0" y="333738"/>
                  </a:lnTo>
                  <a:lnTo>
                    <a:pt x="880636" y="333738"/>
                  </a:lnTo>
                  <a:lnTo>
                    <a:pt x="1083836" y="166869"/>
                  </a:lnTo>
                  <a:lnTo>
                    <a:pt x="880636" y="0"/>
                  </a:lnTo>
                  <a:close/>
                </a:path>
              </a:pathLst>
            </a:custGeom>
            <a:solidFill>
              <a:srgbClr val="FFFFFF"/>
            </a:solidFill>
            <a:ln>
              <a:noFill/>
            </a:ln>
          </p:spPr>
        </p:sp>
        <p:sp>
          <p:nvSpPr>
            <p:cNvPr id="100" name="Google Shape;100;p2"/>
            <p:cNvSpPr txBox="1"/>
            <p:nvPr/>
          </p:nvSpPr>
          <p:spPr>
            <a:xfrm>
              <a:off x="0" y="-76200"/>
              <a:ext cx="969536" cy="409938"/>
            </a:xfrm>
            <a:prstGeom prst="rect">
              <a:avLst/>
            </a:prstGeom>
            <a:noFill/>
            <a:ln>
              <a:noFill/>
            </a:ln>
          </p:spPr>
          <p:txBody>
            <a:bodyPr anchorCtr="0" anchor="ctr" bIns="50800" lIns="50800" spcFirstLastPara="1" rIns="50800" wrap="square" tIns="50800">
              <a:noAutofit/>
            </a:bodyPr>
            <a:lstStyle/>
            <a:p>
              <a:pPr indent="0" lvl="0" marL="0" marR="0" rtl="0" algn="ctr">
                <a:lnSpc>
                  <a:spcPct val="148017"/>
                </a:lnSpc>
                <a:spcBef>
                  <a:spcPts val="0"/>
                </a:spcBef>
                <a:spcAft>
                  <a:spcPts val="0"/>
                </a:spcAft>
                <a:buNone/>
              </a:pPr>
              <a:r>
                <a:rPr b="0" i="0" lang="en-US" sz="2799" u="none" cap="none" strike="noStrike">
                  <a:solidFill>
                    <a:srgbClr val="000000"/>
                  </a:solidFill>
                  <a:latin typeface="Arial"/>
                  <a:ea typeface="Arial"/>
                  <a:cs typeface="Arial"/>
                  <a:sym typeface="Arial"/>
                </a:rPr>
                <a:t>RECORDATORIOS</a:t>
              </a:r>
              <a:endParaRPr/>
            </a:p>
          </p:txBody>
        </p:sp>
      </p:grpSp>
      <p:sp>
        <p:nvSpPr>
          <p:cNvPr id="101" name="Google Shape;101;p2"/>
          <p:cNvSpPr/>
          <p:nvPr/>
        </p:nvSpPr>
        <p:spPr>
          <a:xfrm>
            <a:off x="651754" y="3429735"/>
            <a:ext cx="753892" cy="872928"/>
          </a:xfrm>
          <a:custGeom>
            <a:rect b="b" l="l" r="r" t="t"/>
            <a:pathLst>
              <a:path extrusionOk="0" h="872928" w="753892">
                <a:moveTo>
                  <a:pt x="0" y="0"/>
                </a:moveTo>
                <a:lnTo>
                  <a:pt x="753892" y="0"/>
                </a:lnTo>
                <a:lnTo>
                  <a:pt x="753892" y="872927"/>
                </a:lnTo>
                <a:lnTo>
                  <a:pt x="0" y="872927"/>
                </a:lnTo>
                <a:lnTo>
                  <a:pt x="0" y="0"/>
                </a:lnTo>
                <a:close/>
              </a:path>
            </a:pathLst>
          </a:custGeom>
          <a:blipFill rotWithShape="1">
            <a:blip r:embed="rId4">
              <a:alphaModFix/>
            </a:blip>
            <a:stretch>
              <a:fillRect b="0" l="0" r="0" t="0"/>
            </a:stretch>
          </a:blipFill>
          <a:ln>
            <a:noFill/>
          </a:ln>
        </p:spPr>
      </p:sp>
      <p:grpSp>
        <p:nvGrpSpPr>
          <p:cNvPr id="102" name="Google Shape;102;p2"/>
          <p:cNvGrpSpPr/>
          <p:nvPr/>
        </p:nvGrpSpPr>
        <p:grpSpPr>
          <a:xfrm>
            <a:off x="651749" y="-320617"/>
            <a:ext cx="7334776" cy="3120467"/>
            <a:chOff x="-6" y="-95250"/>
            <a:chExt cx="9779700" cy="4160623"/>
          </a:xfrm>
        </p:grpSpPr>
        <p:sp>
          <p:nvSpPr>
            <p:cNvPr id="103" name="Google Shape;103;p2"/>
            <p:cNvSpPr txBox="1"/>
            <p:nvPr/>
          </p:nvSpPr>
          <p:spPr>
            <a:xfrm>
              <a:off x="-6" y="986773"/>
              <a:ext cx="9779700" cy="307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15000" u="none" cap="none" strike="noStrike">
                  <a:solidFill>
                    <a:srgbClr val="131416"/>
                  </a:solidFill>
                  <a:latin typeface="Play"/>
                  <a:ea typeface="Play"/>
                  <a:cs typeface="Play"/>
                  <a:sym typeface="Play"/>
                </a:rPr>
                <a:t>Agend</a:t>
              </a:r>
              <a:r>
                <a:rPr b="0" i="0" lang="en-US" sz="15000" u="none" cap="none" strike="noStrike">
                  <a:solidFill>
                    <a:srgbClr val="131416"/>
                  </a:solidFill>
                  <a:latin typeface="Play"/>
                  <a:ea typeface="Play"/>
                  <a:cs typeface="Play"/>
                  <a:sym typeface="Play"/>
                </a:rPr>
                <a:t>a</a:t>
              </a:r>
              <a:endParaRPr/>
            </a:p>
          </p:txBody>
        </p:sp>
        <p:sp>
          <p:nvSpPr>
            <p:cNvPr id="104" name="Google Shape;104;p2"/>
            <p:cNvSpPr txBox="1"/>
            <p:nvPr/>
          </p:nvSpPr>
          <p:spPr>
            <a:xfrm>
              <a:off x="0" y="-95250"/>
              <a:ext cx="8186982" cy="927435"/>
            </a:xfrm>
            <a:prstGeom prst="rect">
              <a:avLst/>
            </a:prstGeom>
            <a:noFill/>
            <a:ln>
              <a:noFill/>
            </a:ln>
          </p:spPr>
          <p:txBody>
            <a:bodyPr anchorCtr="0" anchor="t" bIns="0" lIns="0" spcFirstLastPara="1" rIns="0" wrap="square" tIns="0">
              <a:spAutoFit/>
            </a:bodyPr>
            <a:lstStyle/>
            <a:p>
              <a:pPr indent="0" lvl="0" marL="0" marR="0" rtl="0" algn="l">
                <a:lnSpc>
                  <a:spcPct val="3185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5" name="Google Shape;105;p2"/>
          <p:cNvGrpSpPr/>
          <p:nvPr/>
        </p:nvGrpSpPr>
        <p:grpSpPr>
          <a:xfrm>
            <a:off x="10422725" y="97566"/>
            <a:ext cx="9125790" cy="2970059"/>
            <a:chOff x="-945320" y="-76200"/>
            <a:chExt cx="12167720" cy="3960079"/>
          </a:xfrm>
        </p:grpSpPr>
        <p:sp>
          <p:nvSpPr>
            <p:cNvPr id="106" name="Google Shape;106;p2"/>
            <p:cNvSpPr txBox="1"/>
            <p:nvPr/>
          </p:nvSpPr>
          <p:spPr>
            <a:xfrm>
              <a:off x="-945320" y="805279"/>
              <a:ext cx="12167700" cy="307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15000" u="none" cap="none" strike="noStrike">
                  <a:solidFill>
                    <a:srgbClr val="131416"/>
                  </a:solidFill>
                  <a:latin typeface="Play"/>
                  <a:ea typeface="Play"/>
                  <a:cs typeface="Play"/>
                  <a:sym typeface="Play"/>
                </a:rPr>
                <a:t>Recursos</a:t>
              </a:r>
              <a:endParaRPr/>
            </a:p>
          </p:txBody>
        </p:sp>
        <p:sp>
          <p:nvSpPr>
            <p:cNvPr id="107" name="Google Shape;107;p2"/>
            <p:cNvSpPr txBox="1"/>
            <p:nvPr/>
          </p:nvSpPr>
          <p:spPr>
            <a:xfrm>
              <a:off x="0" y="-76200"/>
              <a:ext cx="11222400" cy="747600"/>
            </a:xfrm>
            <a:prstGeom prst="rect">
              <a:avLst/>
            </a:prstGeom>
            <a:noFill/>
            <a:ln>
              <a:noFill/>
            </a:ln>
          </p:spPr>
          <p:txBody>
            <a:bodyPr anchorCtr="0" anchor="t" bIns="0" lIns="0" spcFirstLastPara="1" rIns="0" wrap="square" tIns="0">
              <a:spAutoFit/>
            </a:bodyPr>
            <a:lstStyle/>
            <a:p>
              <a:pPr indent="0" lvl="0" marL="0" marR="0" rtl="0" algn="l">
                <a:lnSpc>
                  <a:spcPct val="256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8" name="Google Shape;108;p2"/>
          <p:cNvGrpSpPr/>
          <p:nvPr/>
        </p:nvGrpSpPr>
        <p:grpSpPr>
          <a:xfrm>
            <a:off x="7986539" y="3124629"/>
            <a:ext cx="10301461" cy="1520319"/>
            <a:chOff x="0" y="-66675"/>
            <a:chExt cx="2713142" cy="400413"/>
          </a:xfrm>
        </p:grpSpPr>
        <p:sp>
          <p:nvSpPr>
            <p:cNvPr id="109" name="Google Shape;109;p2"/>
            <p:cNvSpPr/>
            <p:nvPr/>
          </p:nvSpPr>
          <p:spPr>
            <a:xfrm>
              <a:off x="0" y="0"/>
              <a:ext cx="2713142" cy="333738"/>
            </a:xfrm>
            <a:custGeom>
              <a:rect b="b" l="l" r="r" t="t"/>
              <a:pathLst>
                <a:path extrusionOk="0" h="333738" w="2713142">
                  <a:moveTo>
                    <a:pt x="2509942" y="0"/>
                  </a:moveTo>
                  <a:lnTo>
                    <a:pt x="0" y="0"/>
                  </a:lnTo>
                  <a:lnTo>
                    <a:pt x="0" y="333738"/>
                  </a:lnTo>
                  <a:lnTo>
                    <a:pt x="2509942" y="333738"/>
                  </a:lnTo>
                  <a:lnTo>
                    <a:pt x="2713142" y="166869"/>
                  </a:lnTo>
                  <a:lnTo>
                    <a:pt x="2509942" y="0"/>
                  </a:lnTo>
                  <a:close/>
                </a:path>
              </a:pathLst>
            </a:custGeom>
            <a:solidFill>
              <a:srgbClr val="FFFFFF"/>
            </a:solidFill>
            <a:ln>
              <a:noFill/>
            </a:ln>
          </p:spPr>
        </p:sp>
        <p:sp>
          <p:nvSpPr>
            <p:cNvPr id="110" name="Google Shape;110;p2"/>
            <p:cNvSpPr txBox="1"/>
            <p:nvPr/>
          </p:nvSpPr>
          <p:spPr>
            <a:xfrm>
              <a:off x="0" y="-66675"/>
              <a:ext cx="2598842" cy="400413"/>
            </a:xfrm>
            <a:prstGeom prst="rect">
              <a:avLst/>
            </a:prstGeom>
            <a:noFill/>
            <a:ln>
              <a:noFill/>
            </a:ln>
          </p:spPr>
          <p:txBody>
            <a:bodyPr anchorCtr="0" anchor="ctr" bIns="50800" lIns="50800" spcFirstLastPara="1" rIns="50800" wrap="square" tIns="50800">
              <a:noAutofit/>
            </a:bodyPr>
            <a:lstStyle/>
            <a:p>
              <a:pPr indent="0" lvl="0" marL="0" marR="0" rtl="0" algn="ctr">
                <a:lnSpc>
                  <a:spcPct val="148000"/>
                </a:lnSpc>
                <a:spcBef>
                  <a:spcPts val="0"/>
                </a:spcBef>
                <a:spcAft>
                  <a:spcPts val="0"/>
                </a:spcAft>
                <a:buNone/>
              </a:pPr>
              <a:r>
                <a:rPr b="1" i="0" lang="en-US" sz="2300" u="none" cap="none" strike="noStrike">
                  <a:solidFill>
                    <a:srgbClr val="000000"/>
                  </a:solidFill>
                  <a:latin typeface="Arial"/>
                  <a:ea typeface="Arial"/>
                  <a:cs typeface="Arial"/>
                  <a:sym typeface="Arial"/>
                </a:rPr>
                <a:t>Link del Video:</a:t>
              </a:r>
              <a:endParaRPr/>
            </a:p>
            <a:p>
              <a:pPr indent="0" lvl="0" marL="0" marR="0" rtl="0" algn="ctr">
                <a:lnSpc>
                  <a:spcPct val="148000"/>
                </a:lnSpc>
                <a:spcBef>
                  <a:spcPts val="0"/>
                </a:spcBef>
                <a:spcAft>
                  <a:spcPts val="0"/>
                </a:spcAft>
                <a:buNone/>
              </a:pPr>
              <a:r>
                <a:rPr b="0" i="0" lang="en-US" sz="2300" u="none" cap="none" strike="noStrike">
                  <a:solidFill>
                    <a:srgbClr val="000000"/>
                  </a:solidFill>
                  <a:latin typeface="Arial"/>
                  <a:ea typeface="Arial"/>
                  <a:cs typeface="Arial"/>
                  <a:sym typeface="Arial"/>
                </a:rPr>
                <a:t>https://youtu.be/oewglpmiJsI</a:t>
              </a:r>
              <a:endParaRPr/>
            </a:p>
          </p:txBody>
        </p:sp>
      </p:grpSp>
      <p:grpSp>
        <p:nvGrpSpPr>
          <p:cNvPr id="111" name="Google Shape;111;p2"/>
          <p:cNvGrpSpPr/>
          <p:nvPr/>
        </p:nvGrpSpPr>
        <p:grpSpPr>
          <a:xfrm>
            <a:off x="176619" y="5444302"/>
            <a:ext cx="4613551" cy="845385"/>
            <a:chOff x="0" y="-76200"/>
            <a:chExt cx="1964221" cy="359923"/>
          </a:xfrm>
        </p:grpSpPr>
        <p:sp>
          <p:nvSpPr>
            <p:cNvPr id="112" name="Google Shape;112;p2"/>
            <p:cNvSpPr/>
            <p:nvPr/>
          </p:nvSpPr>
          <p:spPr>
            <a:xfrm>
              <a:off x="0" y="0"/>
              <a:ext cx="1964221" cy="283723"/>
            </a:xfrm>
            <a:custGeom>
              <a:rect b="b" l="l" r="r" t="t"/>
              <a:pathLst>
                <a:path extrusionOk="0" h="283723" w="1964221">
                  <a:moveTo>
                    <a:pt x="1761021" y="0"/>
                  </a:moveTo>
                  <a:lnTo>
                    <a:pt x="0" y="0"/>
                  </a:lnTo>
                  <a:lnTo>
                    <a:pt x="0" y="283723"/>
                  </a:lnTo>
                  <a:lnTo>
                    <a:pt x="1761021" y="283723"/>
                  </a:lnTo>
                  <a:lnTo>
                    <a:pt x="1964221" y="141862"/>
                  </a:lnTo>
                  <a:lnTo>
                    <a:pt x="1761021" y="0"/>
                  </a:lnTo>
                  <a:close/>
                </a:path>
              </a:pathLst>
            </a:custGeom>
            <a:solidFill>
              <a:srgbClr val="FFFFFF"/>
            </a:solidFill>
            <a:ln>
              <a:noFill/>
            </a:ln>
          </p:spPr>
        </p:sp>
        <p:sp>
          <p:nvSpPr>
            <p:cNvPr id="113" name="Google Shape;113;p2"/>
            <p:cNvSpPr txBox="1"/>
            <p:nvPr/>
          </p:nvSpPr>
          <p:spPr>
            <a:xfrm>
              <a:off x="0" y="-76200"/>
              <a:ext cx="1849921" cy="359923"/>
            </a:xfrm>
            <a:prstGeom prst="rect">
              <a:avLst/>
            </a:prstGeom>
            <a:noFill/>
            <a:ln>
              <a:noFill/>
            </a:ln>
          </p:spPr>
          <p:txBody>
            <a:bodyPr anchorCtr="0" anchor="ctr" bIns="50800" lIns="50800" spcFirstLastPara="1" rIns="50800" wrap="square" tIns="50800">
              <a:noAutofit/>
            </a:bodyPr>
            <a:lstStyle/>
            <a:p>
              <a:pPr indent="0" lvl="0" marL="0" marR="0" rtl="0" algn="ctr">
                <a:lnSpc>
                  <a:spcPct val="148017"/>
                </a:lnSpc>
                <a:spcBef>
                  <a:spcPts val="0"/>
                </a:spcBef>
                <a:spcAft>
                  <a:spcPts val="0"/>
                </a:spcAft>
                <a:buNone/>
              </a:pPr>
              <a:r>
                <a:rPr b="0" i="0" lang="en-US" sz="2799" u="none" cap="none" strike="noStrike">
                  <a:solidFill>
                    <a:srgbClr val="000000"/>
                  </a:solidFill>
                  <a:latin typeface="Arial"/>
                  <a:ea typeface="Arial"/>
                  <a:cs typeface="Arial"/>
                  <a:sym typeface="Arial"/>
                </a:rPr>
                <a:t>Actividad 1</a:t>
              </a:r>
              <a:endParaRPr/>
            </a:p>
          </p:txBody>
        </p:sp>
      </p:grpSp>
      <p:grpSp>
        <p:nvGrpSpPr>
          <p:cNvPr id="114" name="Google Shape;114;p2"/>
          <p:cNvGrpSpPr/>
          <p:nvPr/>
        </p:nvGrpSpPr>
        <p:grpSpPr>
          <a:xfrm>
            <a:off x="176619" y="6425875"/>
            <a:ext cx="4613551" cy="845385"/>
            <a:chOff x="0" y="-76200"/>
            <a:chExt cx="1964221" cy="359923"/>
          </a:xfrm>
        </p:grpSpPr>
        <p:sp>
          <p:nvSpPr>
            <p:cNvPr id="115" name="Google Shape;115;p2"/>
            <p:cNvSpPr/>
            <p:nvPr/>
          </p:nvSpPr>
          <p:spPr>
            <a:xfrm>
              <a:off x="0" y="0"/>
              <a:ext cx="1964221" cy="283723"/>
            </a:xfrm>
            <a:custGeom>
              <a:rect b="b" l="l" r="r" t="t"/>
              <a:pathLst>
                <a:path extrusionOk="0" h="283723" w="1964221">
                  <a:moveTo>
                    <a:pt x="1761021" y="0"/>
                  </a:moveTo>
                  <a:lnTo>
                    <a:pt x="0" y="0"/>
                  </a:lnTo>
                  <a:lnTo>
                    <a:pt x="0" y="283723"/>
                  </a:lnTo>
                  <a:lnTo>
                    <a:pt x="1761021" y="283723"/>
                  </a:lnTo>
                  <a:lnTo>
                    <a:pt x="1964221" y="141862"/>
                  </a:lnTo>
                  <a:lnTo>
                    <a:pt x="1761021" y="0"/>
                  </a:lnTo>
                  <a:close/>
                </a:path>
              </a:pathLst>
            </a:custGeom>
            <a:solidFill>
              <a:srgbClr val="FFFFFF"/>
            </a:solidFill>
            <a:ln>
              <a:noFill/>
            </a:ln>
          </p:spPr>
        </p:sp>
        <p:sp>
          <p:nvSpPr>
            <p:cNvPr id="116" name="Google Shape;116;p2"/>
            <p:cNvSpPr txBox="1"/>
            <p:nvPr/>
          </p:nvSpPr>
          <p:spPr>
            <a:xfrm>
              <a:off x="0" y="-76200"/>
              <a:ext cx="1849921" cy="359923"/>
            </a:xfrm>
            <a:prstGeom prst="rect">
              <a:avLst/>
            </a:prstGeom>
            <a:noFill/>
            <a:ln>
              <a:noFill/>
            </a:ln>
          </p:spPr>
          <p:txBody>
            <a:bodyPr anchorCtr="0" anchor="ctr" bIns="50800" lIns="50800" spcFirstLastPara="1" rIns="50800" wrap="square" tIns="50800">
              <a:noAutofit/>
            </a:bodyPr>
            <a:lstStyle/>
            <a:p>
              <a:pPr indent="0" lvl="0" marL="0" marR="0" rtl="0" algn="ctr">
                <a:lnSpc>
                  <a:spcPct val="148017"/>
                </a:lnSpc>
                <a:spcBef>
                  <a:spcPts val="0"/>
                </a:spcBef>
                <a:spcAft>
                  <a:spcPts val="0"/>
                </a:spcAft>
                <a:buNone/>
              </a:pPr>
              <a:r>
                <a:rPr b="0" i="0" lang="en-US" sz="2799" u="none" cap="none" strike="noStrike">
                  <a:solidFill>
                    <a:srgbClr val="000000"/>
                  </a:solidFill>
                  <a:latin typeface="Arial"/>
                  <a:ea typeface="Arial"/>
                  <a:cs typeface="Arial"/>
                  <a:sym typeface="Arial"/>
                </a:rPr>
                <a:t>Ejercicio 1</a:t>
              </a:r>
              <a:endParaRPr/>
            </a:p>
          </p:txBody>
        </p:sp>
      </p:grpSp>
      <p:sp>
        <p:nvSpPr>
          <p:cNvPr id="117" name="Google Shape;117;p2"/>
          <p:cNvSpPr/>
          <p:nvPr/>
        </p:nvSpPr>
        <p:spPr>
          <a:xfrm>
            <a:off x="878654" y="5623280"/>
            <a:ext cx="453358" cy="550094"/>
          </a:xfrm>
          <a:custGeom>
            <a:rect b="b" l="l" r="r" t="t"/>
            <a:pathLst>
              <a:path extrusionOk="0" h="550094" w="453358">
                <a:moveTo>
                  <a:pt x="0" y="0"/>
                </a:moveTo>
                <a:lnTo>
                  <a:pt x="453359" y="0"/>
                </a:lnTo>
                <a:lnTo>
                  <a:pt x="453359" y="550094"/>
                </a:lnTo>
                <a:lnTo>
                  <a:pt x="0" y="550094"/>
                </a:lnTo>
                <a:lnTo>
                  <a:pt x="0" y="0"/>
                </a:lnTo>
                <a:close/>
              </a:path>
            </a:pathLst>
          </a:custGeom>
          <a:blipFill rotWithShape="1">
            <a:blip r:embed="rId3">
              <a:alphaModFix/>
            </a:blip>
            <a:stretch>
              <a:fillRect b="0" l="0" r="0" t="0"/>
            </a:stretch>
          </a:blipFill>
          <a:ln>
            <a:noFill/>
          </a:ln>
        </p:spPr>
      </p:sp>
      <p:sp>
        <p:nvSpPr>
          <p:cNvPr id="118" name="Google Shape;118;p2"/>
          <p:cNvSpPr/>
          <p:nvPr/>
        </p:nvSpPr>
        <p:spPr>
          <a:xfrm>
            <a:off x="878654" y="6604853"/>
            <a:ext cx="453358" cy="550094"/>
          </a:xfrm>
          <a:custGeom>
            <a:rect b="b" l="l" r="r" t="t"/>
            <a:pathLst>
              <a:path extrusionOk="0" h="550094" w="453358">
                <a:moveTo>
                  <a:pt x="0" y="0"/>
                </a:moveTo>
                <a:lnTo>
                  <a:pt x="453359" y="0"/>
                </a:lnTo>
                <a:lnTo>
                  <a:pt x="453359" y="550094"/>
                </a:lnTo>
                <a:lnTo>
                  <a:pt x="0" y="550094"/>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nvSpPr>
        <p:spPr>
          <a:xfrm>
            <a:off x="1028700" y="2318447"/>
            <a:ext cx="8640435" cy="7963514"/>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0" i="0" lang="en-US" sz="2799" u="none" cap="none" strike="noStrike">
                <a:solidFill>
                  <a:srgbClr val="131416"/>
                </a:solidFill>
                <a:latin typeface="Arial"/>
                <a:ea typeface="Arial"/>
                <a:cs typeface="Arial"/>
                <a:sym typeface="Arial"/>
              </a:rPr>
              <a:t>La perseverancia es la capacidad de mantenerse constante en la realización de una tarea, a pesar de los obstáculos o dificultades.</a:t>
            </a:r>
            <a:endParaRPr/>
          </a:p>
          <a:p>
            <a:pPr indent="0" lvl="0" marL="0" marR="0" rtl="0" algn="l">
              <a:lnSpc>
                <a:spcPct val="140014"/>
              </a:lnSpc>
              <a:spcBef>
                <a:spcPts val="0"/>
              </a:spcBef>
              <a:spcAft>
                <a:spcPts val="0"/>
              </a:spcAft>
              <a:buNone/>
            </a:pPr>
            <a:r>
              <a:t/>
            </a:r>
            <a:endParaRPr b="0" i="0" sz="2799" u="none" cap="none" strike="noStrike">
              <a:solidFill>
                <a:srgbClr val="131416"/>
              </a:solidFill>
              <a:latin typeface="Arial"/>
              <a:ea typeface="Arial"/>
              <a:cs typeface="Arial"/>
              <a:sym typeface="Arial"/>
            </a:endParaRPr>
          </a:p>
          <a:p>
            <a:pPr indent="0" lvl="0" marL="0" marR="0" rtl="0" algn="l">
              <a:lnSpc>
                <a:spcPct val="140014"/>
              </a:lnSpc>
              <a:spcBef>
                <a:spcPts val="0"/>
              </a:spcBef>
              <a:spcAft>
                <a:spcPts val="0"/>
              </a:spcAft>
              <a:buNone/>
            </a:pPr>
            <a:r>
              <a:rPr b="0" i="0" lang="en-US" sz="2799" u="none" cap="none" strike="noStrike">
                <a:solidFill>
                  <a:srgbClr val="131416"/>
                </a:solidFill>
                <a:latin typeface="Arial"/>
                <a:ea typeface="Arial"/>
                <a:cs typeface="Arial"/>
                <a:sym typeface="Arial"/>
              </a:rPr>
              <a:t>Aplicación en clase:</a:t>
            </a:r>
            <a:endParaRPr/>
          </a:p>
          <a:p>
            <a:pPr indent="-302260" lvl="1" marL="604519" marR="0" rtl="0" algn="l">
              <a:lnSpc>
                <a:spcPct val="140014"/>
              </a:lnSpc>
              <a:spcBef>
                <a:spcPts val="0"/>
              </a:spcBef>
              <a:spcAft>
                <a:spcPts val="0"/>
              </a:spcAft>
              <a:buClr>
                <a:srgbClr val="131416"/>
              </a:buClr>
              <a:buSzPts val="2799"/>
              <a:buFont typeface="Arial"/>
              <a:buChar char="•"/>
            </a:pPr>
            <a:r>
              <a:rPr b="0" i="0" lang="en-US" sz="2799" u="none" cap="none" strike="noStrike">
                <a:solidFill>
                  <a:srgbClr val="131416"/>
                </a:solidFill>
                <a:latin typeface="Arial"/>
                <a:ea typeface="Arial"/>
                <a:cs typeface="Arial"/>
                <a:sym typeface="Arial"/>
              </a:rPr>
              <a:t>Se demuestra cuando los estudiantes insisten en superar bloqueos mentales utilizando técnicas aprendidas (como el método para producir ideas).</a:t>
            </a:r>
            <a:endParaRPr/>
          </a:p>
          <a:p>
            <a:pPr indent="-302260" lvl="1" marL="604519" marR="0" rtl="0" algn="l">
              <a:lnSpc>
                <a:spcPct val="140014"/>
              </a:lnSpc>
              <a:spcBef>
                <a:spcPts val="0"/>
              </a:spcBef>
              <a:spcAft>
                <a:spcPts val="0"/>
              </a:spcAft>
              <a:buClr>
                <a:srgbClr val="131416"/>
              </a:buClr>
              <a:buSzPts val="2799"/>
              <a:buFont typeface="Arial"/>
              <a:buChar char="•"/>
            </a:pPr>
            <a:r>
              <a:rPr b="0" i="0" lang="en-US" sz="2799" u="none" cap="none" strike="noStrike">
                <a:solidFill>
                  <a:srgbClr val="131416"/>
                </a:solidFill>
                <a:latin typeface="Arial"/>
                <a:ea typeface="Arial"/>
                <a:cs typeface="Arial"/>
                <a:sym typeface="Arial"/>
              </a:rPr>
              <a:t>Al enfrentar dificultades para generar ideas, se motiva a los alumnos a seguir intentando en lugar de rendirse.</a:t>
            </a:r>
            <a:endParaRPr/>
          </a:p>
          <a:p>
            <a:pPr indent="-302260" lvl="1" marL="604519" marR="0" rtl="0" algn="l">
              <a:lnSpc>
                <a:spcPct val="140014"/>
              </a:lnSpc>
              <a:spcBef>
                <a:spcPts val="0"/>
              </a:spcBef>
              <a:spcAft>
                <a:spcPts val="0"/>
              </a:spcAft>
              <a:buClr>
                <a:srgbClr val="131416"/>
              </a:buClr>
              <a:buSzPts val="2799"/>
              <a:buFont typeface="Arial"/>
              <a:buChar char="•"/>
            </a:pPr>
            <a:r>
              <a:rPr b="0" i="0" lang="en-US" sz="2799" u="none" cap="none" strike="noStrike">
                <a:solidFill>
                  <a:srgbClr val="131416"/>
                </a:solidFill>
                <a:latin typeface="Arial"/>
                <a:ea typeface="Arial"/>
                <a:cs typeface="Arial"/>
                <a:sym typeface="Arial"/>
              </a:rPr>
              <a:t>Se promueve al reconocer el esfuerzo de quienes participan activamente, incluso si sus ideas aún no están completas.</a:t>
            </a:r>
            <a:endParaRPr/>
          </a:p>
          <a:p>
            <a:pPr indent="0" lvl="0" marL="0" marR="0" rtl="0" algn="l">
              <a:lnSpc>
                <a:spcPct val="157627"/>
              </a:lnSpc>
              <a:spcBef>
                <a:spcPts val="0"/>
              </a:spcBef>
              <a:spcAft>
                <a:spcPts val="0"/>
              </a:spcAft>
              <a:buNone/>
            </a:pPr>
            <a:r>
              <a:t/>
            </a:r>
            <a:endParaRPr b="0" i="0" sz="2799" u="none" cap="none" strike="noStrike">
              <a:solidFill>
                <a:srgbClr val="131416"/>
              </a:solidFill>
              <a:latin typeface="Arial"/>
              <a:ea typeface="Arial"/>
              <a:cs typeface="Arial"/>
              <a:sym typeface="Arial"/>
            </a:endParaRPr>
          </a:p>
        </p:txBody>
      </p:sp>
      <p:sp>
        <p:nvSpPr>
          <p:cNvPr id="251" name="Google Shape;251;p20"/>
          <p:cNvSpPr/>
          <p:nvPr/>
        </p:nvSpPr>
        <p:spPr>
          <a:xfrm>
            <a:off x="10539874" y="3004716"/>
            <a:ext cx="7059223" cy="5515018"/>
          </a:xfrm>
          <a:custGeom>
            <a:rect b="b" l="l" r="r" t="t"/>
            <a:pathLst>
              <a:path extrusionOk="0" h="5515018" w="7059223">
                <a:moveTo>
                  <a:pt x="0" y="0"/>
                </a:moveTo>
                <a:lnTo>
                  <a:pt x="7059224" y="0"/>
                </a:lnTo>
                <a:lnTo>
                  <a:pt x="7059224" y="5515018"/>
                </a:lnTo>
                <a:lnTo>
                  <a:pt x="0" y="5515018"/>
                </a:lnTo>
                <a:lnTo>
                  <a:pt x="0" y="0"/>
                </a:lnTo>
                <a:close/>
              </a:path>
            </a:pathLst>
          </a:custGeom>
          <a:blipFill rotWithShape="1">
            <a:blip r:embed="rId3">
              <a:alphaModFix/>
            </a:blip>
            <a:stretch>
              <a:fillRect b="0" l="0" r="0" t="0"/>
            </a:stretch>
          </a:blipFill>
          <a:ln>
            <a:noFill/>
          </a:ln>
        </p:spPr>
      </p:sp>
      <p:sp>
        <p:nvSpPr>
          <p:cNvPr id="252" name="Google Shape;252;p20"/>
          <p:cNvSpPr txBox="1"/>
          <p:nvPr/>
        </p:nvSpPr>
        <p:spPr>
          <a:xfrm>
            <a:off x="2507390" y="1000125"/>
            <a:ext cx="13503315" cy="1070991"/>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0" i="0" lang="en-US" sz="6900" u="none" cap="none" strike="noStrike">
                <a:solidFill>
                  <a:srgbClr val="131416"/>
                </a:solidFill>
                <a:latin typeface="Arial"/>
                <a:ea typeface="Arial"/>
                <a:cs typeface="Arial"/>
                <a:sym typeface="Arial"/>
              </a:rPr>
              <a:t>PERSEVERANCIA</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nvSpPr>
        <p:spPr>
          <a:xfrm>
            <a:off x="2507390" y="1000125"/>
            <a:ext cx="13503315" cy="1070991"/>
          </a:xfrm>
          <a:prstGeom prst="rect">
            <a:avLst/>
          </a:prstGeom>
          <a:noFill/>
          <a:ln>
            <a:noFill/>
          </a:ln>
        </p:spPr>
        <p:txBody>
          <a:bodyPr anchorCtr="0" anchor="t" bIns="0" lIns="0" spcFirstLastPara="1" rIns="0" wrap="square" tIns="0">
            <a:spAutoFit/>
          </a:bodyPr>
          <a:lstStyle/>
          <a:p>
            <a:pPr indent="0" lvl="0" marL="0" marR="0" rtl="0" algn="ctr">
              <a:lnSpc>
                <a:spcPct val="113000"/>
              </a:lnSpc>
              <a:spcBef>
                <a:spcPts val="0"/>
              </a:spcBef>
              <a:spcAft>
                <a:spcPts val="0"/>
              </a:spcAft>
              <a:buNone/>
            </a:pPr>
            <a:r>
              <a:rPr b="0" i="0" lang="en-US" sz="6900" u="none" cap="none" strike="noStrike">
                <a:solidFill>
                  <a:srgbClr val="131416"/>
                </a:solidFill>
                <a:latin typeface="Arial"/>
                <a:ea typeface="Arial"/>
                <a:cs typeface="Arial"/>
                <a:sym typeface="Arial"/>
              </a:rPr>
              <a:t>REFERENCIAS </a:t>
            </a:r>
            <a:endParaRPr/>
          </a:p>
        </p:txBody>
      </p:sp>
      <p:sp>
        <p:nvSpPr>
          <p:cNvPr id="258" name="Google Shape;258;p21"/>
          <p:cNvSpPr txBox="1"/>
          <p:nvPr/>
        </p:nvSpPr>
        <p:spPr>
          <a:xfrm>
            <a:off x="1951202" y="2679988"/>
            <a:ext cx="15013327" cy="6724650"/>
          </a:xfrm>
          <a:prstGeom prst="rect">
            <a:avLst/>
          </a:prstGeom>
          <a:noFill/>
          <a:ln>
            <a:noFill/>
          </a:ln>
        </p:spPr>
        <p:txBody>
          <a:bodyPr anchorCtr="0" anchor="t" bIns="0" lIns="0" spcFirstLastPara="1" rIns="0" wrap="square" tIns="0">
            <a:spAutoFit/>
          </a:bodyPr>
          <a:lstStyle/>
          <a:p>
            <a:pPr indent="-269874" lvl="1" marL="539749" marR="0" rtl="0" algn="l">
              <a:lnSpc>
                <a:spcPct val="140016"/>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Psicología y Mente. (s.f.). Bloqueos emocionales: qué son, causas, síntomas y tratamiento. Recuperado de https://psicologiaymente.com/clinica/bloqueos-emocionales</a:t>
            </a:r>
            <a:endParaRPr/>
          </a:p>
          <a:p>
            <a:pPr indent="0" lvl="0" marL="0" marR="0" rtl="0" algn="l">
              <a:lnSpc>
                <a:spcPct val="140016"/>
              </a:lnSpc>
              <a:spcBef>
                <a:spcPts val="0"/>
              </a:spcBef>
              <a:spcAft>
                <a:spcPts val="0"/>
              </a:spcAft>
              <a:buNone/>
            </a:pPr>
            <a:r>
              <a:t/>
            </a:r>
            <a:endParaRPr b="0" i="0" sz="2499" u="none" cap="none" strike="noStrike">
              <a:solidFill>
                <a:srgbClr val="131416"/>
              </a:solidFill>
              <a:latin typeface="Arial"/>
              <a:ea typeface="Arial"/>
              <a:cs typeface="Arial"/>
              <a:sym typeface="Arial"/>
            </a:endParaRPr>
          </a:p>
          <a:p>
            <a:pPr indent="-269874" lvl="1" marL="539749" marR="0" rtl="0" algn="l">
              <a:lnSpc>
                <a:spcPct val="140016"/>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ClickUp. (2023). Bloqueos mentales: cómo superarlos y aumentar tu productividad. Recuperado de https://clickup.com/es-ES/blog/127571/bloqueos-mentales</a:t>
            </a:r>
            <a:endParaRPr/>
          </a:p>
          <a:p>
            <a:pPr indent="0" lvl="0" marL="0" marR="0" rtl="0" algn="l">
              <a:lnSpc>
                <a:spcPct val="140016"/>
              </a:lnSpc>
              <a:spcBef>
                <a:spcPts val="0"/>
              </a:spcBef>
              <a:spcAft>
                <a:spcPts val="0"/>
              </a:spcAft>
              <a:buNone/>
            </a:pPr>
            <a:r>
              <a:t/>
            </a:r>
            <a:endParaRPr b="0" i="0" sz="2499" u="none" cap="none" strike="noStrike">
              <a:solidFill>
                <a:srgbClr val="131416"/>
              </a:solidFill>
              <a:latin typeface="Arial"/>
              <a:ea typeface="Arial"/>
              <a:cs typeface="Arial"/>
              <a:sym typeface="Arial"/>
            </a:endParaRPr>
          </a:p>
          <a:p>
            <a:pPr indent="-269874" lvl="1" marL="539749" marR="0" rtl="0" algn="l">
              <a:lnSpc>
                <a:spcPct val="140016"/>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Universidad de Palermo. (s.f.). El bloqueo mental: un fenómeno psíquico común. Recuperado de https://www.palermo.edu/psicologia/articulospsicologia/bloqueo-mental.html</a:t>
            </a:r>
            <a:endParaRPr/>
          </a:p>
          <a:p>
            <a:pPr indent="0" lvl="0" marL="0" marR="0" rtl="0" algn="l">
              <a:lnSpc>
                <a:spcPct val="140016"/>
              </a:lnSpc>
              <a:spcBef>
                <a:spcPts val="0"/>
              </a:spcBef>
              <a:spcAft>
                <a:spcPts val="0"/>
              </a:spcAft>
              <a:buNone/>
            </a:pPr>
            <a:r>
              <a:t/>
            </a:r>
            <a:endParaRPr b="0" i="0" sz="2499" u="none" cap="none" strike="noStrike">
              <a:solidFill>
                <a:srgbClr val="131416"/>
              </a:solidFill>
              <a:latin typeface="Arial"/>
              <a:ea typeface="Arial"/>
              <a:cs typeface="Arial"/>
              <a:sym typeface="Arial"/>
            </a:endParaRPr>
          </a:p>
          <a:p>
            <a:pPr indent="-269874" lvl="1" marL="539749" marR="0" rtl="0" algn="l">
              <a:lnSpc>
                <a:spcPct val="140016"/>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Universidad de San Carlos de Guatemala. (s.f.). Unidad 1: Creatividad y modelos mentales [Material del curso Lógica de Sistemas, Facultad de Ingeniería]. Plataforma UEDI.</a:t>
            </a:r>
            <a:endParaRPr/>
          </a:p>
          <a:p>
            <a:pPr indent="0" lvl="0" marL="0" marR="0" rtl="0" algn="l">
              <a:lnSpc>
                <a:spcPct val="196078"/>
              </a:lnSpc>
              <a:spcBef>
                <a:spcPts val="0"/>
              </a:spcBef>
              <a:spcAft>
                <a:spcPts val="0"/>
              </a:spcAft>
              <a:buNone/>
            </a:pPr>
            <a:r>
              <a:t/>
            </a:r>
            <a:endParaRPr b="0" i="0" sz="2499" u="none" cap="none" strike="noStrike">
              <a:solidFill>
                <a:srgbClr val="131416"/>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nvSpPr>
        <p:spPr>
          <a:xfrm>
            <a:off x="4437795" y="3389104"/>
            <a:ext cx="8658828" cy="2495677"/>
          </a:xfrm>
          <a:prstGeom prst="rect">
            <a:avLst/>
          </a:prstGeom>
          <a:noFill/>
          <a:ln>
            <a:noFill/>
          </a:ln>
        </p:spPr>
        <p:txBody>
          <a:bodyPr anchorCtr="0" anchor="t" bIns="0" lIns="0" spcFirstLastPara="1" rIns="0" wrap="square" tIns="0">
            <a:spAutoFit/>
          </a:bodyPr>
          <a:lstStyle/>
          <a:p>
            <a:pPr indent="0" lvl="0" marL="0" marR="0" rtl="0" algn="just">
              <a:lnSpc>
                <a:spcPct val="104000"/>
              </a:lnSpc>
              <a:spcBef>
                <a:spcPts val="0"/>
              </a:spcBef>
              <a:spcAft>
                <a:spcPts val="0"/>
              </a:spcAft>
              <a:buNone/>
            </a:pPr>
            <a:r>
              <a:rPr b="0" i="0" lang="en-US" sz="6099" u="none" cap="none" strike="noStrike">
                <a:solidFill>
                  <a:srgbClr val="131416"/>
                </a:solidFill>
                <a:latin typeface="Arial"/>
                <a:ea typeface="Arial"/>
                <a:cs typeface="Arial"/>
                <a:sym typeface="Arial"/>
              </a:rPr>
              <a:t>¡GRACIAS POR SU  ATENCIÓN!</a:t>
            </a:r>
            <a:endParaRPr/>
          </a:p>
          <a:p>
            <a:pPr indent="0" lvl="0" marL="0" marR="0" rtl="0" algn="just">
              <a:lnSpc>
                <a:spcPct val="104000"/>
              </a:lnSpc>
              <a:spcBef>
                <a:spcPts val="0"/>
              </a:spcBef>
              <a:spcAft>
                <a:spcPts val="0"/>
              </a:spcAft>
              <a:buNone/>
            </a:pPr>
            <a:r>
              <a:t/>
            </a:r>
            <a:endParaRPr b="0" i="0" sz="6099" u="none" cap="none" strike="noStrike">
              <a:solidFill>
                <a:srgbClr val="131416"/>
              </a:solidFill>
              <a:latin typeface="Arial"/>
              <a:ea typeface="Arial"/>
              <a:cs typeface="Arial"/>
              <a:sym typeface="Arial"/>
            </a:endParaRPr>
          </a:p>
        </p:txBody>
      </p:sp>
      <p:sp>
        <p:nvSpPr>
          <p:cNvPr id="264" name="Google Shape;264;p22"/>
          <p:cNvSpPr txBox="1"/>
          <p:nvPr/>
        </p:nvSpPr>
        <p:spPr>
          <a:xfrm>
            <a:off x="5414714" y="5958103"/>
            <a:ext cx="6704991" cy="898525"/>
          </a:xfrm>
          <a:prstGeom prst="rect">
            <a:avLst/>
          </a:prstGeom>
          <a:noFill/>
          <a:ln>
            <a:noFill/>
          </a:ln>
        </p:spPr>
        <p:txBody>
          <a:bodyPr anchorCtr="0" anchor="t" bIns="0" lIns="0" spcFirstLastPara="1" rIns="0" wrap="square" tIns="0">
            <a:spAutoFit/>
          </a:bodyPr>
          <a:lstStyle/>
          <a:p>
            <a:pPr indent="0" lvl="0" marL="0" marR="0" rtl="0" algn="ctr">
              <a:lnSpc>
                <a:spcPct val="148000"/>
              </a:lnSpc>
              <a:spcBef>
                <a:spcPts val="0"/>
              </a:spcBef>
              <a:spcAft>
                <a:spcPts val="0"/>
              </a:spcAft>
              <a:buNone/>
            </a:pPr>
            <a:r>
              <a:rPr b="0" i="0" lang="en-US" sz="5000" u="none" cap="none" strike="noStrike">
                <a:solidFill>
                  <a:srgbClr val="131416"/>
                </a:solidFill>
                <a:latin typeface="Arial"/>
                <a:ea typeface="Arial"/>
                <a:cs typeface="Arial"/>
                <a:sym typeface="Arial"/>
              </a:rPr>
              <a:t>DUDAS</a:t>
            </a:r>
            <a:endParaRPr/>
          </a:p>
        </p:txBody>
      </p:sp>
      <p:sp>
        <p:nvSpPr>
          <p:cNvPr id="265" name="Google Shape;265;p22"/>
          <p:cNvSpPr/>
          <p:nvPr/>
        </p:nvSpPr>
        <p:spPr>
          <a:xfrm>
            <a:off x="13963751" y="1028700"/>
            <a:ext cx="2757268" cy="3770970"/>
          </a:xfrm>
          <a:custGeom>
            <a:rect b="b" l="l" r="r" t="t"/>
            <a:pathLst>
              <a:path extrusionOk="0" h="3770970" w="2757268">
                <a:moveTo>
                  <a:pt x="0" y="0"/>
                </a:moveTo>
                <a:lnTo>
                  <a:pt x="2757268" y="0"/>
                </a:lnTo>
                <a:lnTo>
                  <a:pt x="2757268" y="3770970"/>
                </a:lnTo>
                <a:lnTo>
                  <a:pt x="0" y="3770970"/>
                </a:lnTo>
                <a:lnTo>
                  <a:pt x="0" y="0"/>
                </a:lnTo>
                <a:close/>
              </a:path>
            </a:pathLst>
          </a:custGeom>
          <a:blipFill rotWithShape="1">
            <a:blip r:embed="rId3">
              <a:alphaModFix/>
            </a:blip>
            <a:stretch>
              <a:fillRect b="0" l="0" r="0" t="0"/>
            </a:stretch>
          </a:blipFill>
          <a:ln>
            <a:noFill/>
          </a:ln>
        </p:spPr>
      </p:sp>
      <p:sp>
        <p:nvSpPr>
          <p:cNvPr id="266" name="Google Shape;266;p22"/>
          <p:cNvSpPr txBox="1"/>
          <p:nvPr/>
        </p:nvSpPr>
        <p:spPr>
          <a:xfrm>
            <a:off x="2411098" y="7899735"/>
            <a:ext cx="13465804" cy="719455"/>
          </a:xfrm>
          <a:prstGeom prst="rect">
            <a:avLst/>
          </a:prstGeom>
          <a:noFill/>
          <a:ln>
            <a:noFill/>
          </a:ln>
        </p:spPr>
        <p:txBody>
          <a:bodyPr anchorCtr="0" anchor="t" bIns="0" lIns="0" spcFirstLastPara="1" rIns="0" wrap="square" tIns="0">
            <a:spAutoFit/>
          </a:bodyPr>
          <a:lstStyle/>
          <a:p>
            <a:pPr indent="0" lvl="0" marL="0" marR="0" rtl="0" algn="ctr">
              <a:lnSpc>
                <a:spcPct val="148000"/>
              </a:lnSpc>
              <a:spcBef>
                <a:spcPts val="0"/>
              </a:spcBef>
              <a:spcAft>
                <a:spcPts val="0"/>
              </a:spcAft>
              <a:buNone/>
            </a:pPr>
            <a:r>
              <a:rPr b="0" i="0" lang="en-US" sz="2000" u="none" cap="none" strike="noStrike">
                <a:solidFill>
                  <a:srgbClr val="131416"/>
                </a:solidFill>
                <a:latin typeface="Arial"/>
                <a:ea typeface="Arial"/>
                <a:cs typeface="Arial"/>
                <a:sym typeface="Arial"/>
              </a:rPr>
              <a:t>RECUERDA QUE TENEMOS NUESTRO FORO SEMANAL DONDE PUEDES CONSULTAR CUALQUIER DUDA QUE TE SURJA EN LA SEMANA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3"/>
          <p:cNvSpPr txBox="1"/>
          <p:nvPr/>
        </p:nvSpPr>
        <p:spPr>
          <a:xfrm>
            <a:off x="1374889" y="654364"/>
            <a:ext cx="13991174" cy="1801020"/>
          </a:xfrm>
          <a:prstGeom prst="rect">
            <a:avLst/>
          </a:prstGeom>
          <a:noFill/>
          <a:ln>
            <a:noFill/>
          </a:ln>
        </p:spPr>
        <p:txBody>
          <a:bodyPr anchorCtr="0" anchor="t" bIns="0" lIns="0" spcFirstLastPara="1" rIns="0" wrap="square" tIns="0">
            <a:spAutoFit/>
          </a:bodyPr>
          <a:lstStyle/>
          <a:p>
            <a:pPr indent="0" lvl="0" marL="0" marR="0" rtl="0" algn="just">
              <a:lnSpc>
                <a:spcPct val="112987"/>
              </a:lnSpc>
              <a:spcBef>
                <a:spcPts val="0"/>
              </a:spcBef>
              <a:spcAft>
                <a:spcPts val="0"/>
              </a:spcAft>
              <a:buNone/>
            </a:pPr>
            <a:r>
              <a:rPr b="0" i="0" lang="en-US" sz="6098" u="none" cap="none" strike="noStrike">
                <a:solidFill>
                  <a:srgbClr val="131416"/>
                </a:solidFill>
                <a:latin typeface="Arial"/>
                <a:ea typeface="Arial"/>
                <a:cs typeface="Arial"/>
                <a:sym typeface="Arial"/>
              </a:rPr>
              <a:t>COMPETENCIA(S) QUE DESARROLLAREMOS</a:t>
            </a:r>
            <a:endParaRPr/>
          </a:p>
        </p:txBody>
      </p:sp>
      <p:sp>
        <p:nvSpPr>
          <p:cNvPr id="124" name="Google Shape;124;p3"/>
          <p:cNvSpPr txBox="1"/>
          <p:nvPr/>
        </p:nvSpPr>
        <p:spPr>
          <a:xfrm>
            <a:off x="2191966" y="4432648"/>
            <a:ext cx="13448312" cy="2089150"/>
          </a:xfrm>
          <a:prstGeom prst="rect">
            <a:avLst/>
          </a:prstGeom>
          <a:noFill/>
          <a:ln>
            <a:noFill/>
          </a:ln>
        </p:spPr>
        <p:txBody>
          <a:bodyPr anchorCtr="0" anchor="t" bIns="0" lIns="0" spcFirstLastPara="1" rIns="0" wrap="square" tIns="0">
            <a:spAutoFit/>
          </a:bodyPr>
          <a:lstStyle/>
          <a:p>
            <a:pPr indent="0" lvl="0" marL="0" marR="0" rtl="0" algn="just">
              <a:lnSpc>
                <a:spcPct val="140010"/>
              </a:lnSpc>
              <a:spcBef>
                <a:spcPts val="0"/>
              </a:spcBef>
              <a:spcAft>
                <a:spcPts val="0"/>
              </a:spcAft>
              <a:buNone/>
            </a:pPr>
            <a:r>
              <a:rPr b="0" i="0" lang="en-US" sz="3999" u="none" cap="none" strike="noStrike">
                <a:solidFill>
                  <a:srgbClr val="131416"/>
                </a:solidFill>
                <a:latin typeface="Open Sans"/>
                <a:ea typeface="Open Sans"/>
                <a:cs typeface="Open Sans"/>
                <a:sym typeface="Open Sans"/>
              </a:rPr>
              <a:t>Identifica los tipos de bloqueos mentales mediante el análisis de casos y experiencias personales en situaciones que dificultan la resolución de problemas.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4"/>
          <p:cNvSpPr txBox="1"/>
          <p:nvPr/>
        </p:nvSpPr>
        <p:spPr>
          <a:xfrm>
            <a:off x="1374889" y="3027816"/>
            <a:ext cx="12625499" cy="5926943"/>
          </a:xfrm>
          <a:prstGeom prst="rect">
            <a:avLst/>
          </a:prstGeom>
          <a:noFill/>
          <a:ln>
            <a:noFill/>
          </a:ln>
        </p:spPr>
        <p:txBody>
          <a:bodyPr anchorCtr="0" anchor="t" bIns="0" lIns="0" spcFirstLastPara="1" rIns="0" wrap="square" tIns="0">
            <a:spAutoFit/>
          </a:bodyPr>
          <a:lstStyle/>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¿Qué es la creatividad?</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Pasos en la resolución de problemas</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Bloqueos mentales</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Práctica de la creatividad</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Técnicas para producir ideas</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Como hacer mas eficiente la mente</a:t>
            </a:r>
            <a:endParaRPr/>
          </a:p>
          <a:p>
            <a:pPr indent="-423887" lvl="1" marL="847775" marR="0" rtl="0" algn="l">
              <a:lnSpc>
                <a:spcPct val="173070"/>
              </a:lnSpc>
              <a:spcBef>
                <a:spcPts val="0"/>
              </a:spcBef>
              <a:spcAft>
                <a:spcPts val="0"/>
              </a:spcAft>
              <a:buClr>
                <a:srgbClr val="131416"/>
              </a:buClr>
              <a:buSzPts val="3925"/>
              <a:buFont typeface="Arial"/>
              <a:buChar char="•"/>
            </a:pPr>
            <a:r>
              <a:rPr b="0" i="0" lang="en-US" sz="3925" u="none" cap="none" strike="noStrike">
                <a:solidFill>
                  <a:srgbClr val="131416"/>
                </a:solidFill>
                <a:latin typeface="Arial"/>
                <a:ea typeface="Arial"/>
                <a:cs typeface="Arial"/>
                <a:sym typeface="Arial"/>
              </a:rPr>
              <a:t>Método para ser más eficiente </a:t>
            </a:r>
            <a:endParaRPr/>
          </a:p>
        </p:txBody>
      </p:sp>
      <p:sp>
        <p:nvSpPr>
          <p:cNvPr id="130" name="Google Shape;130;p4"/>
          <p:cNvSpPr txBox="1"/>
          <p:nvPr/>
        </p:nvSpPr>
        <p:spPr>
          <a:xfrm>
            <a:off x="1374889" y="654364"/>
            <a:ext cx="13991174" cy="937141"/>
          </a:xfrm>
          <a:prstGeom prst="rect">
            <a:avLst/>
          </a:prstGeom>
          <a:noFill/>
          <a:ln>
            <a:noFill/>
          </a:ln>
        </p:spPr>
        <p:txBody>
          <a:bodyPr anchorCtr="0" anchor="t" bIns="0" lIns="0" spcFirstLastPara="1" rIns="0" wrap="square" tIns="0">
            <a:spAutoFit/>
          </a:bodyPr>
          <a:lstStyle/>
          <a:p>
            <a:pPr indent="0" lvl="0" marL="0" marR="0" rtl="0" algn="just">
              <a:lnSpc>
                <a:spcPct val="112987"/>
              </a:lnSpc>
              <a:spcBef>
                <a:spcPts val="0"/>
              </a:spcBef>
              <a:spcAft>
                <a:spcPts val="0"/>
              </a:spcAft>
              <a:buNone/>
            </a:pPr>
            <a:r>
              <a:rPr b="0" i="0" lang="en-US" sz="6098" u="none" cap="none" strike="noStrike">
                <a:solidFill>
                  <a:srgbClr val="131416"/>
                </a:solidFill>
                <a:latin typeface="Arial"/>
                <a:ea typeface="Arial"/>
                <a:cs typeface="Arial"/>
                <a:sym typeface="Arial"/>
              </a:rPr>
              <a:t>CONTENIDO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5"/>
          <p:cNvSpPr/>
          <p:nvPr/>
        </p:nvSpPr>
        <p:spPr>
          <a:xfrm>
            <a:off x="585217" y="3075497"/>
            <a:ext cx="8201839" cy="4613534"/>
          </a:xfrm>
          <a:custGeom>
            <a:rect b="b" l="l" r="r" t="t"/>
            <a:pathLst>
              <a:path extrusionOk="0" h="4613534" w="8201839">
                <a:moveTo>
                  <a:pt x="0" y="0"/>
                </a:moveTo>
                <a:lnTo>
                  <a:pt x="8201839" y="0"/>
                </a:lnTo>
                <a:lnTo>
                  <a:pt x="8201839" y="4613534"/>
                </a:lnTo>
                <a:lnTo>
                  <a:pt x="0" y="4613534"/>
                </a:lnTo>
                <a:lnTo>
                  <a:pt x="0" y="0"/>
                </a:lnTo>
                <a:close/>
              </a:path>
            </a:pathLst>
          </a:custGeom>
          <a:blipFill rotWithShape="1">
            <a:blip r:embed="rId3">
              <a:alphaModFix/>
            </a:blip>
            <a:stretch>
              <a:fillRect b="0" l="0" r="0" t="0"/>
            </a:stretch>
          </a:blipFill>
          <a:ln>
            <a:noFill/>
          </a:ln>
        </p:spPr>
      </p:sp>
      <p:sp>
        <p:nvSpPr>
          <p:cNvPr id="136" name="Google Shape;136;p5"/>
          <p:cNvSpPr txBox="1"/>
          <p:nvPr/>
        </p:nvSpPr>
        <p:spPr>
          <a:xfrm>
            <a:off x="1374889" y="644839"/>
            <a:ext cx="13991174" cy="858503"/>
          </a:xfrm>
          <a:prstGeom prst="rect">
            <a:avLst/>
          </a:prstGeom>
          <a:noFill/>
          <a:ln>
            <a:noFill/>
          </a:ln>
        </p:spPr>
        <p:txBody>
          <a:bodyPr anchorCtr="0" anchor="t" bIns="0" lIns="0" spcFirstLastPara="1" rIns="0" wrap="square" tIns="0">
            <a:spAutoFit/>
          </a:bodyPr>
          <a:lstStyle/>
          <a:p>
            <a:pPr indent="0" lvl="0" marL="0" marR="0" rtl="0" algn="l">
              <a:lnSpc>
                <a:spcPct val="112986"/>
              </a:lnSpc>
              <a:spcBef>
                <a:spcPts val="0"/>
              </a:spcBef>
              <a:spcAft>
                <a:spcPts val="0"/>
              </a:spcAft>
              <a:buNone/>
            </a:pPr>
            <a:r>
              <a:rPr b="0" i="0" lang="en-US" sz="5498" u="none" cap="none" strike="noStrike">
                <a:solidFill>
                  <a:srgbClr val="131416"/>
                </a:solidFill>
                <a:latin typeface="Arial"/>
                <a:ea typeface="Arial"/>
                <a:cs typeface="Arial"/>
                <a:sym typeface="Arial"/>
              </a:rPr>
              <a:t>¿QUÉ ES LA CREATIVIDAD?</a:t>
            </a:r>
            <a:endParaRPr/>
          </a:p>
        </p:txBody>
      </p:sp>
      <p:sp>
        <p:nvSpPr>
          <p:cNvPr id="137" name="Google Shape;137;p5"/>
          <p:cNvSpPr txBox="1"/>
          <p:nvPr/>
        </p:nvSpPr>
        <p:spPr>
          <a:xfrm>
            <a:off x="9763107" y="2636605"/>
            <a:ext cx="7632005" cy="4908550"/>
          </a:xfrm>
          <a:prstGeom prst="rect">
            <a:avLst/>
          </a:prstGeom>
          <a:noFill/>
          <a:ln>
            <a:noFill/>
          </a:ln>
        </p:spPr>
        <p:txBody>
          <a:bodyPr anchorCtr="0" anchor="t" bIns="0" lIns="0" spcFirstLastPara="1" rIns="0" wrap="square" tIns="0">
            <a:spAutoFit/>
          </a:bodyPr>
          <a:lstStyle/>
          <a:p>
            <a:pPr indent="0" lvl="0" marL="0" marR="0" rtl="0" algn="just">
              <a:lnSpc>
                <a:spcPct val="140010"/>
              </a:lnSpc>
              <a:spcBef>
                <a:spcPts val="0"/>
              </a:spcBef>
              <a:spcAft>
                <a:spcPts val="0"/>
              </a:spcAft>
              <a:buNone/>
            </a:pPr>
            <a:r>
              <a:rPr b="0" i="0" lang="en-US" sz="3999" u="none" cap="none" strike="noStrike">
                <a:solidFill>
                  <a:srgbClr val="131416"/>
                </a:solidFill>
                <a:latin typeface="Open Sans"/>
                <a:ea typeface="Open Sans"/>
                <a:cs typeface="Open Sans"/>
                <a:sym typeface="Open Sans"/>
              </a:rPr>
              <a:t>La creatividad es la capacidad de generar ideas originales y valiosas, combinando elementos conocidos de forma novedosa y rompiendo con patrones habituales de pensamiento.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6"/>
          <p:cNvSpPr/>
          <p:nvPr/>
        </p:nvSpPr>
        <p:spPr>
          <a:xfrm>
            <a:off x="1765536" y="2172842"/>
            <a:ext cx="3826701" cy="2822192"/>
          </a:xfrm>
          <a:custGeom>
            <a:rect b="b" l="l" r="r" t="t"/>
            <a:pathLst>
              <a:path extrusionOk="0" h="2822192" w="3826701">
                <a:moveTo>
                  <a:pt x="0" y="0"/>
                </a:moveTo>
                <a:lnTo>
                  <a:pt x="3826702" y="0"/>
                </a:lnTo>
                <a:lnTo>
                  <a:pt x="3826702" y="2822192"/>
                </a:lnTo>
                <a:lnTo>
                  <a:pt x="0" y="2822192"/>
                </a:lnTo>
                <a:lnTo>
                  <a:pt x="0" y="0"/>
                </a:lnTo>
                <a:close/>
              </a:path>
            </a:pathLst>
          </a:custGeom>
          <a:blipFill rotWithShape="1">
            <a:blip r:embed="rId3">
              <a:alphaModFix/>
            </a:blip>
            <a:stretch>
              <a:fillRect b="0" l="0" r="0" t="0"/>
            </a:stretch>
          </a:blipFill>
          <a:ln>
            <a:noFill/>
          </a:ln>
        </p:spPr>
      </p:sp>
      <p:sp>
        <p:nvSpPr>
          <p:cNvPr id="143" name="Google Shape;143;p6"/>
          <p:cNvSpPr/>
          <p:nvPr/>
        </p:nvSpPr>
        <p:spPr>
          <a:xfrm>
            <a:off x="7659159" y="2172842"/>
            <a:ext cx="2969681" cy="2807184"/>
          </a:xfrm>
          <a:custGeom>
            <a:rect b="b" l="l" r="r" t="t"/>
            <a:pathLst>
              <a:path extrusionOk="0" h="2807184" w="2969681">
                <a:moveTo>
                  <a:pt x="0" y="0"/>
                </a:moveTo>
                <a:lnTo>
                  <a:pt x="2969682" y="0"/>
                </a:lnTo>
                <a:lnTo>
                  <a:pt x="2969682" y="2807183"/>
                </a:lnTo>
                <a:lnTo>
                  <a:pt x="0" y="2807183"/>
                </a:lnTo>
                <a:lnTo>
                  <a:pt x="0" y="0"/>
                </a:lnTo>
                <a:close/>
              </a:path>
            </a:pathLst>
          </a:custGeom>
          <a:blipFill rotWithShape="1">
            <a:blip r:embed="rId4">
              <a:alphaModFix/>
            </a:blip>
            <a:stretch>
              <a:fillRect b="-10018" l="0" r="0" t="0"/>
            </a:stretch>
          </a:blipFill>
          <a:ln>
            <a:noFill/>
          </a:ln>
        </p:spPr>
      </p:sp>
      <p:sp>
        <p:nvSpPr>
          <p:cNvPr id="144" name="Google Shape;144;p6"/>
          <p:cNvSpPr/>
          <p:nvPr/>
        </p:nvSpPr>
        <p:spPr>
          <a:xfrm>
            <a:off x="12545709" y="2365285"/>
            <a:ext cx="4306306" cy="2422297"/>
          </a:xfrm>
          <a:custGeom>
            <a:rect b="b" l="l" r="r" t="t"/>
            <a:pathLst>
              <a:path extrusionOk="0" h="2422297" w="4306306">
                <a:moveTo>
                  <a:pt x="0" y="0"/>
                </a:moveTo>
                <a:lnTo>
                  <a:pt x="4306305" y="0"/>
                </a:lnTo>
                <a:lnTo>
                  <a:pt x="4306305" y="2422297"/>
                </a:lnTo>
                <a:lnTo>
                  <a:pt x="0" y="2422297"/>
                </a:lnTo>
                <a:lnTo>
                  <a:pt x="0" y="0"/>
                </a:lnTo>
                <a:close/>
              </a:path>
            </a:pathLst>
          </a:custGeom>
          <a:blipFill rotWithShape="1">
            <a:blip r:embed="rId5">
              <a:alphaModFix/>
            </a:blip>
            <a:stretch>
              <a:fillRect b="0" l="0" r="0" t="0"/>
            </a:stretch>
          </a:blipFill>
          <a:ln>
            <a:noFill/>
          </a:ln>
        </p:spPr>
      </p:sp>
      <p:sp>
        <p:nvSpPr>
          <p:cNvPr id="145" name="Google Shape;145;p6"/>
          <p:cNvSpPr/>
          <p:nvPr/>
        </p:nvSpPr>
        <p:spPr>
          <a:xfrm>
            <a:off x="5173721" y="6029903"/>
            <a:ext cx="2204318" cy="3225831"/>
          </a:xfrm>
          <a:custGeom>
            <a:rect b="b" l="l" r="r" t="t"/>
            <a:pathLst>
              <a:path extrusionOk="0" h="3225831" w="2204318">
                <a:moveTo>
                  <a:pt x="0" y="0"/>
                </a:moveTo>
                <a:lnTo>
                  <a:pt x="2204318" y="0"/>
                </a:lnTo>
                <a:lnTo>
                  <a:pt x="2204318" y="3225831"/>
                </a:lnTo>
                <a:lnTo>
                  <a:pt x="0" y="3225831"/>
                </a:lnTo>
                <a:lnTo>
                  <a:pt x="0" y="0"/>
                </a:lnTo>
                <a:close/>
              </a:path>
            </a:pathLst>
          </a:custGeom>
          <a:blipFill rotWithShape="1">
            <a:blip r:embed="rId6">
              <a:alphaModFix/>
            </a:blip>
            <a:stretch>
              <a:fillRect b="0" l="0" r="0" t="0"/>
            </a:stretch>
          </a:blipFill>
          <a:ln>
            <a:noFill/>
          </a:ln>
        </p:spPr>
      </p:sp>
      <p:sp>
        <p:nvSpPr>
          <p:cNvPr id="146" name="Google Shape;146;p6"/>
          <p:cNvSpPr/>
          <p:nvPr/>
        </p:nvSpPr>
        <p:spPr>
          <a:xfrm>
            <a:off x="10733610" y="6029903"/>
            <a:ext cx="3191408" cy="3191408"/>
          </a:xfrm>
          <a:custGeom>
            <a:rect b="b" l="l" r="r" t="t"/>
            <a:pathLst>
              <a:path extrusionOk="0" h="3191408" w="3191408">
                <a:moveTo>
                  <a:pt x="0" y="0"/>
                </a:moveTo>
                <a:lnTo>
                  <a:pt x="3191408" y="0"/>
                </a:lnTo>
                <a:lnTo>
                  <a:pt x="3191408" y="3191407"/>
                </a:lnTo>
                <a:lnTo>
                  <a:pt x="0" y="3191407"/>
                </a:lnTo>
                <a:lnTo>
                  <a:pt x="0" y="0"/>
                </a:lnTo>
                <a:close/>
              </a:path>
            </a:pathLst>
          </a:custGeom>
          <a:blipFill rotWithShape="1">
            <a:blip r:embed="rId7">
              <a:alphaModFix/>
            </a:blip>
            <a:stretch>
              <a:fillRect b="0" l="0" r="0" t="0"/>
            </a:stretch>
          </a:blipFill>
          <a:ln>
            <a:noFill/>
          </a:ln>
        </p:spPr>
      </p:sp>
      <p:sp>
        <p:nvSpPr>
          <p:cNvPr id="147" name="Google Shape;147;p6"/>
          <p:cNvSpPr txBox="1"/>
          <p:nvPr/>
        </p:nvSpPr>
        <p:spPr>
          <a:xfrm>
            <a:off x="1374889" y="654364"/>
            <a:ext cx="13991174" cy="697230"/>
          </a:xfrm>
          <a:prstGeom prst="rect">
            <a:avLst/>
          </a:prstGeom>
          <a:noFill/>
          <a:ln>
            <a:noFill/>
          </a:ln>
        </p:spPr>
        <p:txBody>
          <a:bodyPr anchorCtr="0" anchor="t" bIns="0" lIns="0" spcFirstLastPara="1" rIns="0" wrap="square" tIns="0">
            <a:spAutoFit/>
          </a:bodyPr>
          <a:lstStyle/>
          <a:p>
            <a:pPr indent="0" lvl="0" marL="0" marR="0" rtl="0" algn="l">
              <a:lnSpc>
                <a:spcPct val="112977"/>
              </a:lnSpc>
              <a:spcBef>
                <a:spcPts val="0"/>
              </a:spcBef>
              <a:spcAft>
                <a:spcPts val="0"/>
              </a:spcAft>
              <a:buNone/>
            </a:pPr>
            <a:r>
              <a:rPr b="0" i="0" lang="en-US" sz="4500" u="none" cap="none" strike="noStrike">
                <a:solidFill>
                  <a:srgbClr val="131416"/>
                </a:solidFill>
                <a:latin typeface="Arial"/>
                <a:ea typeface="Arial"/>
                <a:cs typeface="Arial"/>
                <a:sym typeface="Arial"/>
              </a:rPr>
              <a:t>ATRIBUTOS DE LA CREATIVIDAD</a:t>
            </a:r>
            <a:endParaRPr/>
          </a:p>
        </p:txBody>
      </p:sp>
      <p:sp>
        <p:nvSpPr>
          <p:cNvPr id="148" name="Google Shape;148;p6"/>
          <p:cNvSpPr txBox="1"/>
          <p:nvPr/>
        </p:nvSpPr>
        <p:spPr>
          <a:xfrm>
            <a:off x="2141662" y="5203209"/>
            <a:ext cx="3074451" cy="596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Originalidad</a:t>
            </a:r>
            <a:endParaRPr/>
          </a:p>
        </p:txBody>
      </p:sp>
      <p:sp>
        <p:nvSpPr>
          <p:cNvPr id="149" name="Google Shape;149;p6"/>
          <p:cNvSpPr txBox="1"/>
          <p:nvPr/>
        </p:nvSpPr>
        <p:spPr>
          <a:xfrm>
            <a:off x="7659159" y="5203209"/>
            <a:ext cx="3074451" cy="596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Flexibilidad</a:t>
            </a:r>
            <a:endParaRPr/>
          </a:p>
        </p:txBody>
      </p:sp>
      <p:sp>
        <p:nvSpPr>
          <p:cNvPr id="150" name="Google Shape;150;p6"/>
          <p:cNvSpPr txBox="1"/>
          <p:nvPr/>
        </p:nvSpPr>
        <p:spPr>
          <a:xfrm>
            <a:off x="13378662" y="5203209"/>
            <a:ext cx="3074451" cy="596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Sensibilidad</a:t>
            </a:r>
            <a:endParaRPr/>
          </a:p>
        </p:txBody>
      </p:sp>
      <p:sp>
        <p:nvSpPr>
          <p:cNvPr id="151" name="Google Shape;151;p6"/>
          <p:cNvSpPr txBox="1"/>
          <p:nvPr/>
        </p:nvSpPr>
        <p:spPr>
          <a:xfrm>
            <a:off x="5592238" y="9191625"/>
            <a:ext cx="1642077" cy="596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Fluidez</a:t>
            </a:r>
            <a:endParaRPr/>
          </a:p>
        </p:txBody>
      </p:sp>
      <p:sp>
        <p:nvSpPr>
          <p:cNvPr id="152" name="Google Shape;152;p6"/>
          <p:cNvSpPr txBox="1"/>
          <p:nvPr/>
        </p:nvSpPr>
        <p:spPr>
          <a:xfrm>
            <a:off x="10871638" y="9191625"/>
            <a:ext cx="3631900" cy="596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500" u="none" cap="none" strike="noStrike">
                <a:solidFill>
                  <a:srgbClr val="131416"/>
                </a:solidFill>
                <a:latin typeface="Open Sans"/>
                <a:ea typeface="Open Sans"/>
                <a:cs typeface="Open Sans"/>
                <a:sym typeface="Open Sans"/>
              </a:rPr>
              <a:t>Inconformismo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7"/>
          <p:cNvSpPr txBox="1"/>
          <p:nvPr/>
        </p:nvSpPr>
        <p:spPr>
          <a:xfrm>
            <a:off x="1028700" y="782002"/>
            <a:ext cx="15884411" cy="545465"/>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3500" u="none" cap="none" strike="noStrike">
                <a:solidFill>
                  <a:srgbClr val="131416"/>
                </a:solidFill>
                <a:latin typeface="Arial"/>
                <a:ea typeface="Arial"/>
                <a:cs typeface="Arial"/>
                <a:sym typeface="Arial"/>
              </a:rPr>
              <a:t>PASOS EN LA RESOLUCIÓN DE PROBLEMAS</a:t>
            </a:r>
            <a:endParaRPr/>
          </a:p>
        </p:txBody>
      </p:sp>
      <p:sp>
        <p:nvSpPr>
          <p:cNvPr id="158" name="Google Shape;158;p7"/>
          <p:cNvSpPr txBox="1"/>
          <p:nvPr/>
        </p:nvSpPr>
        <p:spPr>
          <a:xfrm>
            <a:off x="1338901" y="1927290"/>
            <a:ext cx="16126564" cy="6994525"/>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1. Definir el problema:</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Identificar claramente el problema real, diferenciando hechos de opiniones y buscando las causas profundas. Una buena definición evita soluciones equivocadas. Es el paso más crítico del proceso.</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2. Generar soluciones alternativas:</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Proponer varias ideas sin evaluarlas aún, fomentando la creatividad y la participación de todos los involucrados. La variedad de opciones aumenta la probabilidad de éxito.</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3. Evaluar y seleccionar una alternativa:</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Analizar las ventajas y desventajas de cada opción en función de cómo resuelve el problema. Seleccionar la alternativa más efectiva y viable dentro del contexto.</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a:p>
            <a:pPr indent="0" lvl="0" marL="0" marR="0" rtl="0" algn="just">
              <a:lnSpc>
                <a:spcPct val="140016"/>
              </a:lnSpc>
              <a:spcBef>
                <a:spcPts val="0"/>
              </a:spcBef>
              <a:spcAft>
                <a:spcPts val="0"/>
              </a:spcAft>
              <a:buNone/>
            </a:pPr>
            <a:r>
              <a:rPr b="1" i="0" lang="en-US" sz="2499" u="none" cap="none" strike="noStrike">
                <a:solidFill>
                  <a:srgbClr val="131416"/>
                </a:solidFill>
                <a:latin typeface="Open Sans"/>
                <a:ea typeface="Open Sans"/>
                <a:cs typeface="Open Sans"/>
                <a:sym typeface="Open Sans"/>
              </a:rPr>
              <a:t>4. Implementar y monitorear:</a:t>
            </a:r>
            <a:endParaRPr/>
          </a:p>
          <a:p>
            <a:pPr indent="0" lvl="0" marL="0" marR="0" rtl="0" algn="just">
              <a:lnSpc>
                <a:spcPct val="140016"/>
              </a:lnSpc>
              <a:spcBef>
                <a:spcPts val="0"/>
              </a:spcBef>
              <a:spcAft>
                <a:spcPts val="0"/>
              </a:spcAft>
              <a:buNone/>
            </a:pPr>
            <a:r>
              <a:rPr b="0" i="0" lang="en-US" sz="2499" u="none" cap="none" strike="noStrike">
                <a:solidFill>
                  <a:srgbClr val="131416"/>
                </a:solidFill>
                <a:latin typeface="Open Sans"/>
                <a:ea typeface="Open Sans"/>
                <a:cs typeface="Open Sans"/>
                <a:sym typeface="Open Sans"/>
              </a:rPr>
              <a:t>Aplicar la solución elegida, anticipando resistencias y asegurando participación. Monitorear su efectividad y realizar ajustes si es necesario, usando la experiencia como retroalimentación.</a:t>
            </a:r>
            <a:endParaRPr/>
          </a:p>
          <a:p>
            <a:pPr indent="0" lvl="0" marL="0" marR="0" rtl="0" algn="just">
              <a:lnSpc>
                <a:spcPct val="140016"/>
              </a:lnSpc>
              <a:spcBef>
                <a:spcPts val="0"/>
              </a:spcBef>
              <a:spcAft>
                <a:spcPts val="0"/>
              </a:spcAft>
              <a:buNone/>
            </a:pPr>
            <a:r>
              <a:t/>
            </a:r>
            <a:endParaRPr b="0" i="0" sz="2499" u="none" cap="none" strike="noStrike">
              <a:solidFill>
                <a:srgbClr val="131416"/>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8"/>
          <p:cNvSpPr txBox="1"/>
          <p:nvPr/>
        </p:nvSpPr>
        <p:spPr>
          <a:xfrm>
            <a:off x="1374889" y="2206093"/>
            <a:ext cx="14365903" cy="6179140"/>
          </a:xfrm>
          <a:prstGeom prst="rect">
            <a:avLst/>
          </a:prstGeom>
          <a:noFill/>
          <a:ln>
            <a:noFill/>
          </a:ln>
        </p:spPr>
        <p:txBody>
          <a:bodyPr anchorCtr="0" anchor="t" bIns="0" lIns="0" spcFirstLastPara="1" rIns="0" wrap="square" tIns="0">
            <a:spAutoFit/>
          </a:bodyPr>
          <a:lstStyle/>
          <a:p>
            <a:pPr indent="0" lvl="0" marL="0" marR="0" rtl="0" algn="l">
              <a:lnSpc>
                <a:spcPct val="173034"/>
              </a:lnSpc>
              <a:spcBef>
                <a:spcPts val="0"/>
              </a:spcBef>
              <a:spcAft>
                <a:spcPts val="0"/>
              </a:spcAft>
              <a:buNone/>
            </a:pPr>
            <a:r>
              <a:rPr b="1" i="0" lang="en-US" sz="3575" u="none" cap="none" strike="noStrike">
                <a:solidFill>
                  <a:srgbClr val="131416"/>
                </a:solidFill>
                <a:latin typeface="Arial"/>
                <a:ea typeface="Arial"/>
                <a:cs typeface="Arial"/>
                <a:sym typeface="Arial"/>
              </a:rPr>
              <a:t>Problema: </a:t>
            </a:r>
            <a:r>
              <a:rPr b="0" i="0" lang="en-US" sz="3575" u="none" cap="none" strike="noStrike">
                <a:solidFill>
                  <a:srgbClr val="131416"/>
                </a:solidFill>
                <a:latin typeface="Arial"/>
                <a:ea typeface="Arial"/>
                <a:cs typeface="Arial"/>
                <a:sym typeface="Arial"/>
              </a:rPr>
              <a:t>El botón de guardar no funciona en una pagina web.</a:t>
            </a:r>
            <a:endParaRPr/>
          </a:p>
          <a:p>
            <a:pPr indent="0" lvl="0" marL="0" marR="0" rtl="0" algn="l">
              <a:lnSpc>
                <a:spcPct val="173034"/>
              </a:lnSpc>
              <a:spcBef>
                <a:spcPts val="0"/>
              </a:spcBef>
              <a:spcAft>
                <a:spcPts val="0"/>
              </a:spcAft>
              <a:buNone/>
            </a:pPr>
            <a:r>
              <a:rPr b="1" i="0" lang="en-US" sz="3575" u="none" cap="none" strike="noStrike">
                <a:solidFill>
                  <a:srgbClr val="131416"/>
                </a:solidFill>
                <a:latin typeface="Arial"/>
                <a:ea typeface="Arial"/>
                <a:cs typeface="Arial"/>
                <a:sym typeface="Arial"/>
              </a:rPr>
              <a:t>Pasos:</a:t>
            </a:r>
            <a:endParaRPr/>
          </a:p>
          <a:p>
            <a:pPr indent="-386044" lvl="1" marL="772088" marR="0" rtl="0" algn="l">
              <a:lnSpc>
                <a:spcPct val="173034"/>
              </a:lnSpc>
              <a:spcBef>
                <a:spcPts val="0"/>
              </a:spcBef>
              <a:spcAft>
                <a:spcPts val="0"/>
              </a:spcAft>
              <a:buClr>
                <a:srgbClr val="131416"/>
              </a:buClr>
              <a:buSzPts val="3575"/>
              <a:buFont typeface="Arial"/>
              <a:buChar char="•"/>
            </a:pPr>
            <a:r>
              <a:rPr b="1" i="0" lang="en-US" sz="3575" u="none" cap="none" strike="noStrike">
                <a:solidFill>
                  <a:srgbClr val="131416"/>
                </a:solidFill>
                <a:latin typeface="Arial"/>
                <a:ea typeface="Arial"/>
                <a:cs typeface="Arial"/>
                <a:sym typeface="Arial"/>
              </a:rPr>
              <a:t>Definir el problema:</a:t>
            </a:r>
            <a:endParaRPr/>
          </a:p>
          <a:p>
            <a:pPr indent="-514725" lvl="2" marL="1544175" marR="0" rtl="0" algn="just">
              <a:lnSpc>
                <a:spcPct val="173034"/>
              </a:lnSpc>
              <a:spcBef>
                <a:spcPts val="0"/>
              </a:spcBef>
              <a:spcAft>
                <a:spcPts val="0"/>
              </a:spcAft>
              <a:buClr>
                <a:srgbClr val="131416"/>
              </a:buClr>
              <a:buSzPts val="3575"/>
              <a:buFont typeface="Arial"/>
              <a:buChar char="⚬"/>
            </a:pPr>
            <a:r>
              <a:rPr b="0" i="0" lang="en-US" sz="3575" u="none" cap="none" strike="noStrike">
                <a:solidFill>
                  <a:srgbClr val="131416"/>
                </a:solidFill>
                <a:latin typeface="Arial"/>
                <a:ea typeface="Arial"/>
                <a:cs typeface="Arial"/>
                <a:sym typeface="Arial"/>
              </a:rPr>
              <a:t>Al momento de hacer clic en el botón "Guardar", no se guarda la información ingresada. Se revisa y se detecta que el botón no está conectado correctamente a la función que guarda los datos.</a:t>
            </a:r>
            <a:endParaRPr/>
          </a:p>
        </p:txBody>
      </p:sp>
      <p:sp>
        <p:nvSpPr>
          <p:cNvPr id="164" name="Google Shape;164;p8"/>
          <p:cNvSpPr/>
          <p:nvPr/>
        </p:nvSpPr>
        <p:spPr>
          <a:xfrm>
            <a:off x="89704" y="8576535"/>
            <a:ext cx="2570370" cy="1710465"/>
          </a:xfrm>
          <a:custGeom>
            <a:rect b="b" l="l" r="r" t="t"/>
            <a:pathLst>
              <a:path extrusionOk="0" h="1710465" w="2570370">
                <a:moveTo>
                  <a:pt x="0" y="0"/>
                </a:moveTo>
                <a:lnTo>
                  <a:pt x="2570370" y="0"/>
                </a:lnTo>
                <a:lnTo>
                  <a:pt x="2570370" y="1710465"/>
                </a:lnTo>
                <a:lnTo>
                  <a:pt x="0" y="1710465"/>
                </a:lnTo>
                <a:lnTo>
                  <a:pt x="0" y="0"/>
                </a:lnTo>
                <a:close/>
              </a:path>
            </a:pathLst>
          </a:custGeom>
          <a:blipFill rotWithShape="1">
            <a:blip r:embed="rId3">
              <a:alphaModFix/>
            </a:blip>
            <a:stretch>
              <a:fillRect b="0" l="0" r="0" t="0"/>
            </a:stretch>
          </a:blipFill>
          <a:ln>
            <a:noFill/>
          </a:ln>
        </p:spPr>
      </p:sp>
      <p:sp>
        <p:nvSpPr>
          <p:cNvPr id="165" name="Google Shape;165;p8"/>
          <p:cNvSpPr txBox="1"/>
          <p:nvPr/>
        </p:nvSpPr>
        <p:spPr>
          <a:xfrm>
            <a:off x="1374889" y="654364"/>
            <a:ext cx="13991174" cy="937141"/>
          </a:xfrm>
          <a:prstGeom prst="rect">
            <a:avLst/>
          </a:prstGeom>
          <a:noFill/>
          <a:ln>
            <a:noFill/>
          </a:ln>
        </p:spPr>
        <p:txBody>
          <a:bodyPr anchorCtr="0" anchor="t" bIns="0" lIns="0" spcFirstLastPara="1" rIns="0" wrap="square" tIns="0">
            <a:spAutoFit/>
          </a:bodyPr>
          <a:lstStyle/>
          <a:p>
            <a:pPr indent="0" lvl="0" marL="0" marR="0" rtl="0" algn="just">
              <a:lnSpc>
                <a:spcPct val="112987"/>
              </a:lnSpc>
              <a:spcBef>
                <a:spcPts val="0"/>
              </a:spcBef>
              <a:spcAft>
                <a:spcPts val="0"/>
              </a:spcAft>
              <a:buNone/>
            </a:pPr>
            <a:r>
              <a:rPr b="0" i="0" lang="en-US" sz="6098" u="none" cap="none" strike="noStrike">
                <a:solidFill>
                  <a:srgbClr val="131416"/>
                </a:solidFill>
                <a:latin typeface="Arial"/>
                <a:ea typeface="Arial"/>
                <a:cs typeface="Arial"/>
                <a:sym typeface="Arial"/>
              </a:rPr>
              <a:t>EJEMPLO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9"/>
          <p:cNvSpPr txBox="1"/>
          <p:nvPr/>
        </p:nvSpPr>
        <p:spPr>
          <a:xfrm>
            <a:off x="1374889" y="2206093"/>
            <a:ext cx="14365903" cy="7063083"/>
          </a:xfrm>
          <a:prstGeom prst="rect">
            <a:avLst/>
          </a:prstGeom>
          <a:noFill/>
          <a:ln>
            <a:noFill/>
          </a:ln>
        </p:spPr>
        <p:txBody>
          <a:bodyPr anchorCtr="0" anchor="t" bIns="0" lIns="0" spcFirstLastPara="1" rIns="0" wrap="square" tIns="0">
            <a:spAutoFit/>
          </a:bodyPr>
          <a:lstStyle/>
          <a:p>
            <a:pPr indent="0" lvl="0" marL="0" marR="0" rtl="0" algn="l">
              <a:lnSpc>
                <a:spcPct val="343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323850" lvl="1" marL="647700" marR="0" rtl="0" algn="l">
              <a:lnSpc>
                <a:spcPct val="173000"/>
              </a:lnSpc>
              <a:spcBef>
                <a:spcPts val="0"/>
              </a:spcBef>
              <a:spcAft>
                <a:spcPts val="0"/>
              </a:spcAft>
              <a:buClr>
                <a:srgbClr val="131416"/>
              </a:buClr>
              <a:buSzPts val="3000"/>
              <a:buFont typeface="Arial"/>
              <a:buChar char="•"/>
            </a:pPr>
            <a:r>
              <a:rPr b="1" i="0" lang="en-US" sz="3000" u="none" cap="none" strike="noStrike">
                <a:solidFill>
                  <a:srgbClr val="131416"/>
                </a:solidFill>
                <a:latin typeface="Arial"/>
                <a:ea typeface="Arial"/>
                <a:cs typeface="Arial"/>
                <a:sym typeface="Arial"/>
              </a:rPr>
              <a:t>Generar soluciones alternativas</a:t>
            </a:r>
            <a:endParaRPr/>
          </a:p>
          <a:p>
            <a:pPr indent="-359833" lvl="2" marL="1079499" marR="0" rtl="0" algn="just">
              <a:lnSpc>
                <a:spcPct val="173029"/>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Revisar si el botón tiene el evento onClick.</a:t>
            </a:r>
            <a:endParaRPr/>
          </a:p>
          <a:p>
            <a:pPr indent="-359833" lvl="2" marL="1079499" marR="0" rtl="0" algn="just">
              <a:lnSpc>
                <a:spcPct val="173029"/>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Verificar si la función de guardado existe y está bien escrita</a:t>
            </a:r>
            <a:endParaRPr/>
          </a:p>
          <a:p>
            <a:pPr indent="-359833" lvl="2" marL="1079499" marR="0" rtl="0" algn="just">
              <a:lnSpc>
                <a:spcPct val="173029"/>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Probar si hay errores en la consola del navegador.</a:t>
            </a:r>
            <a:endParaRPr/>
          </a:p>
          <a:p>
            <a:pPr indent="-323850" lvl="1" marL="647700" marR="0" rtl="0" algn="just">
              <a:lnSpc>
                <a:spcPct val="173000"/>
              </a:lnSpc>
              <a:spcBef>
                <a:spcPts val="0"/>
              </a:spcBef>
              <a:spcAft>
                <a:spcPts val="0"/>
              </a:spcAft>
              <a:buClr>
                <a:srgbClr val="131416"/>
              </a:buClr>
              <a:buSzPts val="3000"/>
              <a:buFont typeface="Arial"/>
              <a:buChar char="•"/>
            </a:pPr>
            <a:r>
              <a:rPr b="1" i="0" lang="en-US" sz="3000" u="none" cap="none" strike="noStrike">
                <a:solidFill>
                  <a:srgbClr val="131416"/>
                </a:solidFill>
                <a:latin typeface="Arial"/>
                <a:ea typeface="Arial"/>
                <a:cs typeface="Arial"/>
                <a:sym typeface="Arial"/>
              </a:rPr>
              <a:t>Evaluar y seleccionar una alternativa</a:t>
            </a:r>
            <a:endParaRPr/>
          </a:p>
          <a:p>
            <a:pPr indent="-359833" lvl="2" marL="1079499" marR="0" rtl="0" algn="just">
              <a:lnSpc>
                <a:spcPct val="173029"/>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Se encuentra que el botón no tenía asignada la función guardarDatos(). Se decide conectarlo correctamente como primera opción. </a:t>
            </a:r>
            <a:endParaRPr/>
          </a:p>
          <a:p>
            <a:pPr indent="-323850" lvl="1" marL="647700" marR="0" rtl="0" algn="just">
              <a:lnSpc>
                <a:spcPct val="173000"/>
              </a:lnSpc>
              <a:spcBef>
                <a:spcPts val="0"/>
              </a:spcBef>
              <a:spcAft>
                <a:spcPts val="0"/>
              </a:spcAft>
              <a:buClr>
                <a:srgbClr val="131416"/>
              </a:buClr>
              <a:buSzPts val="3000"/>
              <a:buFont typeface="Arial"/>
              <a:buChar char="•"/>
            </a:pPr>
            <a:r>
              <a:rPr b="1" i="0" lang="en-US" sz="3000" u="none" cap="none" strike="noStrike">
                <a:solidFill>
                  <a:srgbClr val="131416"/>
                </a:solidFill>
                <a:latin typeface="Arial"/>
                <a:ea typeface="Arial"/>
                <a:cs typeface="Arial"/>
                <a:sym typeface="Arial"/>
              </a:rPr>
              <a:t>Implementar y monitorear</a:t>
            </a:r>
            <a:endParaRPr/>
          </a:p>
          <a:p>
            <a:pPr indent="-359833" lvl="2" marL="1079499" marR="0" rtl="0" algn="just">
              <a:lnSpc>
                <a:spcPct val="173029"/>
              </a:lnSpc>
              <a:spcBef>
                <a:spcPts val="0"/>
              </a:spcBef>
              <a:spcAft>
                <a:spcPts val="0"/>
              </a:spcAft>
              <a:buClr>
                <a:srgbClr val="131416"/>
              </a:buClr>
              <a:buSzPts val="2499"/>
              <a:buFont typeface="Arial"/>
              <a:buChar char="⚬"/>
            </a:pPr>
            <a:r>
              <a:rPr b="0" i="0" lang="en-US" sz="2499" u="none" cap="none" strike="noStrike">
                <a:solidFill>
                  <a:srgbClr val="131416"/>
                </a:solidFill>
                <a:latin typeface="Arial"/>
                <a:ea typeface="Arial"/>
                <a:cs typeface="Arial"/>
                <a:sym typeface="Arial"/>
              </a:rPr>
              <a:t>Se corrige el código, se prueba nuevamente y ahora la información se guarda correctamente. Se verifica varias veces con diferentes datos para asegurar que el problema está resuelto.</a:t>
            </a:r>
            <a:endParaRPr/>
          </a:p>
        </p:txBody>
      </p:sp>
      <p:sp>
        <p:nvSpPr>
          <p:cNvPr id="171" name="Google Shape;171;p9"/>
          <p:cNvSpPr txBox="1"/>
          <p:nvPr/>
        </p:nvSpPr>
        <p:spPr>
          <a:xfrm>
            <a:off x="1374889" y="654364"/>
            <a:ext cx="13991174" cy="937141"/>
          </a:xfrm>
          <a:prstGeom prst="rect">
            <a:avLst/>
          </a:prstGeom>
          <a:noFill/>
          <a:ln>
            <a:noFill/>
          </a:ln>
        </p:spPr>
        <p:txBody>
          <a:bodyPr anchorCtr="0" anchor="t" bIns="0" lIns="0" spcFirstLastPara="1" rIns="0" wrap="square" tIns="0">
            <a:spAutoFit/>
          </a:bodyPr>
          <a:lstStyle/>
          <a:p>
            <a:pPr indent="0" lvl="0" marL="0" marR="0" rtl="0" algn="just">
              <a:lnSpc>
                <a:spcPct val="112987"/>
              </a:lnSpc>
              <a:spcBef>
                <a:spcPts val="0"/>
              </a:spcBef>
              <a:spcAft>
                <a:spcPts val="0"/>
              </a:spcAft>
              <a:buNone/>
            </a:pPr>
            <a:r>
              <a:rPr b="0" i="0" lang="en-US" sz="6098" u="none" cap="none" strike="noStrike">
                <a:solidFill>
                  <a:srgbClr val="131416"/>
                </a:solidFill>
                <a:latin typeface="Arial"/>
                <a:ea typeface="Arial"/>
                <a:cs typeface="Arial"/>
                <a:sym typeface="Arial"/>
              </a:rPr>
              <a:t>EJEMPLO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